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6" r:id="rId2"/>
    <p:sldId id="269" r:id="rId3"/>
    <p:sldId id="257" r:id="rId4"/>
    <p:sldId id="258" r:id="rId5"/>
    <p:sldId id="281" r:id="rId6"/>
    <p:sldId id="259" r:id="rId7"/>
    <p:sldId id="280" r:id="rId8"/>
    <p:sldId id="270" r:id="rId9"/>
    <p:sldId id="271" r:id="rId10"/>
    <p:sldId id="272" r:id="rId11"/>
    <p:sldId id="273" r:id="rId12"/>
    <p:sldId id="274" r:id="rId13"/>
    <p:sldId id="275" r:id="rId14"/>
    <p:sldId id="276" r:id="rId15"/>
    <p:sldId id="277" r:id="rId16"/>
    <p:sldId id="278" r:id="rId17"/>
    <p:sldId id="260" r:id="rId18"/>
    <p:sldId id="282" r:id="rId19"/>
    <p:sldId id="279" r:id="rId20"/>
    <p:sldId id="283" r:id="rId21"/>
    <p:sldId id="262" r:id="rId22"/>
    <p:sldId id="263" r:id="rId23"/>
    <p:sldId id="264" r:id="rId24"/>
    <p:sldId id="265" r:id="rId25"/>
    <p:sldId id="284" r:id="rId26"/>
    <p:sldId id="285" r:id="rId27"/>
    <p:sldId id="286" r:id="rId28"/>
    <p:sldId id="266" r:id="rId29"/>
    <p:sldId id="267" r:id="rId30"/>
    <p:sldId id="288" r:id="rId31"/>
    <p:sldId id="287"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834" autoAdjust="0"/>
  </p:normalViewPr>
  <p:slideViewPr>
    <p:cSldViewPr>
      <p:cViewPr varScale="1">
        <p:scale>
          <a:sx n="76" d="100"/>
          <a:sy n="76" d="100"/>
        </p:scale>
        <p:origin x="-179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5D455F-DEE4-4CEC-AD5F-B7CD99CB5FCA}" type="doc">
      <dgm:prSet loTypeId="urn:microsoft.com/office/officeart/2005/8/layout/chevron2" loCatId="process" qsTypeId="urn:microsoft.com/office/officeart/2005/8/quickstyle/simple1" qsCatId="simple" csTypeId="urn:microsoft.com/office/officeart/2005/8/colors/colorful2" csCatId="colorful" phldr="1"/>
      <dgm:spPr/>
      <dgm:t>
        <a:bodyPr/>
        <a:lstStyle/>
        <a:p>
          <a:endParaRPr lang="en-US"/>
        </a:p>
      </dgm:t>
    </dgm:pt>
    <dgm:pt modelId="{8D6A930A-3B49-48F0-A0FA-771988BD6AF0}">
      <dgm:prSet phldrT="[Text]"/>
      <dgm:spPr/>
      <dgm:t>
        <a:bodyPr/>
        <a:lstStyle/>
        <a:p>
          <a:r>
            <a:rPr lang="en-US" dirty="0" smtClean="0"/>
            <a:t>Before</a:t>
          </a:r>
          <a:endParaRPr lang="en-US" dirty="0"/>
        </a:p>
      </dgm:t>
    </dgm:pt>
    <dgm:pt modelId="{B9642737-75E1-437F-A7B1-BFF1DA8BECE8}" type="parTrans" cxnId="{56F0B9A1-0586-469D-B8F2-8F70B5954F43}">
      <dgm:prSet/>
      <dgm:spPr/>
      <dgm:t>
        <a:bodyPr/>
        <a:lstStyle/>
        <a:p>
          <a:endParaRPr lang="en-US"/>
        </a:p>
      </dgm:t>
    </dgm:pt>
    <dgm:pt modelId="{DDD95445-3614-4D98-BFE0-C2459527B5F7}" type="sibTrans" cxnId="{56F0B9A1-0586-469D-B8F2-8F70B5954F43}">
      <dgm:prSet/>
      <dgm:spPr/>
      <dgm:t>
        <a:bodyPr/>
        <a:lstStyle/>
        <a:p>
          <a:endParaRPr lang="en-US"/>
        </a:p>
      </dgm:t>
    </dgm:pt>
    <dgm:pt modelId="{1CE7C6D9-5580-4629-B4E5-60857388DD7F}">
      <dgm:prSet phldrT="[Text]"/>
      <dgm:spPr/>
      <dgm:t>
        <a:bodyPr/>
        <a:lstStyle/>
        <a:p>
          <a:r>
            <a:rPr lang="en-US" dirty="0" smtClean="0"/>
            <a:t>Pre-conference for planning successful instruction w/ individuals or team of teachers</a:t>
          </a:r>
          <a:endParaRPr lang="en-US" dirty="0"/>
        </a:p>
      </dgm:t>
    </dgm:pt>
    <dgm:pt modelId="{B35A22A8-45B5-4E3C-AAF9-02E52120D3E7}" type="parTrans" cxnId="{EA7FFD8A-E962-4349-8A25-F4AC7F4067B0}">
      <dgm:prSet/>
      <dgm:spPr/>
      <dgm:t>
        <a:bodyPr/>
        <a:lstStyle/>
        <a:p>
          <a:endParaRPr lang="en-US"/>
        </a:p>
      </dgm:t>
    </dgm:pt>
    <dgm:pt modelId="{539A441A-9F67-464B-B570-C21C83B0BE6E}" type="sibTrans" cxnId="{EA7FFD8A-E962-4349-8A25-F4AC7F4067B0}">
      <dgm:prSet/>
      <dgm:spPr/>
      <dgm:t>
        <a:bodyPr/>
        <a:lstStyle/>
        <a:p>
          <a:endParaRPr lang="en-US"/>
        </a:p>
      </dgm:t>
    </dgm:pt>
    <dgm:pt modelId="{BA8840FF-54EA-4D99-B2BA-A63425337127}">
      <dgm:prSet phldrT="[Text]"/>
      <dgm:spPr/>
      <dgm:t>
        <a:bodyPr/>
        <a:lstStyle/>
        <a:p>
          <a:r>
            <a:rPr lang="en-US" dirty="0" smtClean="0"/>
            <a:t>During</a:t>
          </a:r>
          <a:endParaRPr lang="en-US" dirty="0"/>
        </a:p>
      </dgm:t>
    </dgm:pt>
    <dgm:pt modelId="{2F618BAB-7783-4250-B713-19C28FB1E939}" type="parTrans" cxnId="{3BE16445-04B8-440C-801C-4EA18D63DBE8}">
      <dgm:prSet/>
      <dgm:spPr/>
      <dgm:t>
        <a:bodyPr/>
        <a:lstStyle/>
        <a:p>
          <a:endParaRPr lang="en-US"/>
        </a:p>
      </dgm:t>
    </dgm:pt>
    <dgm:pt modelId="{DDEF19DA-AD14-45AC-9AC4-515006157CC9}" type="sibTrans" cxnId="{3BE16445-04B8-440C-801C-4EA18D63DBE8}">
      <dgm:prSet/>
      <dgm:spPr/>
      <dgm:t>
        <a:bodyPr/>
        <a:lstStyle/>
        <a:p>
          <a:endParaRPr lang="en-US"/>
        </a:p>
      </dgm:t>
    </dgm:pt>
    <dgm:pt modelId="{D0AE7E55-AE21-4F32-9004-AC086444BCC4}">
      <dgm:prSet phldrT="[Text]"/>
      <dgm:spPr/>
      <dgm:t>
        <a:bodyPr/>
        <a:lstStyle/>
        <a:p>
          <a:r>
            <a:rPr lang="en-US" dirty="0" smtClean="0"/>
            <a:t>Co-teaching</a:t>
          </a:r>
          <a:endParaRPr lang="en-US" dirty="0"/>
        </a:p>
      </dgm:t>
    </dgm:pt>
    <dgm:pt modelId="{ECE24194-246C-4583-9322-4AE2320EA36C}" type="parTrans" cxnId="{50F6D9BE-AFE9-4100-BCAA-7DAF4E900CC0}">
      <dgm:prSet/>
      <dgm:spPr/>
      <dgm:t>
        <a:bodyPr/>
        <a:lstStyle/>
        <a:p>
          <a:endParaRPr lang="en-US"/>
        </a:p>
      </dgm:t>
    </dgm:pt>
    <dgm:pt modelId="{CBD989BA-20E7-41B4-84AD-595FD3B3B8EC}" type="sibTrans" cxnId="{50F6D9BE-AFE9-4100-BCAA-7DAF4E900CC0}">
      <dgm:prSet/>
      <dgm:spPr/>
      <dgm:t>
        <a:bodyPr/>
        <a:lstStyle/>
        <a:p>
          <a:endParaRPr lang="en-US"/>
        </a:p>
      </dgm:t>
    </dgm:pt>
    <dgm:pt modelId="{A25AFB6B-8F6C-4D25-B29D-98C97C9A0AF4}">
      <dgm:prSet phldrT="[Text]"/>
      <dgm:spPr/>
      <dgm:t>
        <a:bodyPr/>
        <a:lstStyle/>
        <a:p>
          <a:r>
            <a:rPr lang="en-US" dirty="0" smtClean="0"/>
            <a:t>After</a:t>
          </a:r>
          <a:endParaRPr lang="en-US" dirty="0"/>
        </a:p>
      </dgm:t>
    </dgm:pt>
    <dgm:pt modelId="{50DCDD17-BC23-4D9C-8CB1-144270291B82}" type="parTrans" cxnId="{F65E1500-7438-4DB7-8705-F925E5A4A43F}">
      <dgm:prSet/>
      <dgm:spPr/>
      <dgm:t>
        <a:bodyPr/>
        <a:lstStyle/>
        <a:p>
          <a:endParaRPr lang="en-US"/>
        </a:p>
      </dgm:t>
    </dgm:pt>
    <dgm:pt modelId="{5D6767C4-99FB-47E1-8F81-68ADCE05E0AF}" type="sibTrans" cxnId="{F65E1500-7438-4DB7-8705-F925E5A4A43F}">
      <dgm:prSet/>
      <dgm:spPr/>
      <dgm:t>
        <a:bodyPr/>
        <a:lstStyle/>
        <a:p>
          <a:endParaRPr lang="en-US"/>
        </a:p>
      </dgm:t>
    </dgm:pt>
    <dgm:pt modelId="{5EA1E507-CF86-4D56-8105-E2C095FBF920}">
      <dgm:prSet phldrT="[Text]"/>
      <dgm:spPr/>
      <dgm:t>
        <a:bodyPr/>
        <a:lstStyle/>
        <a:p>
          <a:r>
            <a:rPr lang="en-US" dirty="0" smtClean="0"/>
            <a:t>Offering feedback through reflective and non-evaluative conferences</a:t>
          </a:r>
          <a:endParaRPr lang="en-US" dirty="0"/>
        </a:p>
      </dgm:t>
    </dgm:pt>
    <dgm:pt modelId="{3170385F-C583-4BBB-A81E-8257759A056E}" type="parTrans" cxnId="{CE3F6DEA-FF0F-4D11-8954-F23CD0673ED2}">
      <dgm:prSet/>
      <dgm:spPr/>
      <dgm:t>
        <a:bodyPr/>
        <a:lstStyle/>
        <a:p>
          <a:endParaRPr lang="en-US"/>
        </a:p>
      </dgm:t>
    </dgm:pt>
    <dgm:pt modelId="{12B12AA1-0285-4896-9662-E6560D54C73E}" type="sibTrans" cxnId="{CE3F6DEA-FF0F-4D11-8954-F23CD0673ED2}">
      <dgm:prSet/>
      <dgm:spPr/>
      <dgm:t>
        <a:bodyPr/>
        <a:lstStyle/>
        <a:p>
          <a:endParaRPr lang="en-US"/>
        </a:p>
      </dgm:t>
    </dgm:pt>
    <dgm:pt modelId="{4CCA8998-2770-49E9-BBD9-49F5DDD181F2}">
      <dgm:prSet/>
      <dgm:spPr/>
      <dgm:t>
        <a:bodyPr/>
        <a:lstStyle/>
        <a:p>
          <a:r>
            <a:rPr lang="en-US" dirty="0" smtClean="0"/>
            <a:t>Modeling</a:t>
          </a:r>
          <a:endParaRPr lang="en-US" dirty="0"/>
        </a:p>
      </dgm:t>
    </dgm:pt>
    <dgm:pt modelId="{8179A5E5-C74B-4834-AFA9-6EEC04B4E6DC}" type="parTrans" cxnId="{C4109BAF-274D-4685-9C3B-9E6EE5DCF2AF}">
      <dgm:prSet/>
      <dgm:spPr/>
      <dgm:t>
        <a:bodyPr/>
        <a:lstStyle/>
        <a:p>
          <a:endParaRPr lang="en-US"/>
        </a:p>
      </dgm:t>
    </dgm:pt>
    <dgm:pt modelId="{7DDBB990-40A6-4049-947D-547A98170719}" type="sibTrans" cxnId="{C4109BAF-274D-4685-9C3B-9E6EE5DCF2AF}">
      <dgm:prSet/>
      <dgm:spPr/>
      <dgm:t>
        <a:bodyPr/>
        <a:lstStyle/>
        <a:p>
          <a:endParaRPr lang="en-US"/>
        </a:p>
      </dgm:t>
    </dgm:pt>
    <dgm:pt modelId="{51A62975-A594-43EC-AF67-0204EFA5386D}" type="pres">
      <dgm:prSet presAssocID="{475D455F-DEE4-4CEC-AD5F-B7CD99CB5FCA}" presName="linearFlow" presStyleCnt="0">
        <dgm:presLayoutVars>
          <dgm:dir/>
          <dgm:animLvl val="lvl"/>
          <dgm:resizeHandles val="exact"/>
        </dgm:presLayoutVars>
      </dgm:prSet>
      <dgm:spPr/>
      <dgm:t>
        <a:bodyPr/>
        <a:lstStyle/>
        <a:p>
          <a:endParaRPr lang="en-US"/>
        </a:p>
      </dgm:t>
    </dgm:pt>
    <dgm:pt modelId="{1C2C2CDD-2587-4B54-8EFB-368BC2F24C93}" type="pres">
      <dgm:prSet presAssocID="{8D6A930A-3B49-48F0-A0FA-771988BD6AF0}" presName="composite" presStyleCnt="0"/>
      <dgm:spPr/>
    </dgm:pt>
    <dgm:pt modelId="{443886A8-1A54-4EAE-B58D-D8CD9FAEAE2C}" type="pres">
      <dgm:prSet presAssocID="{8D6A930A-3B49-48F0-A0FA-771988BD6AF0}" presName="parentText" presStyleLbl="alignNode1" presStyleIdx="0" presStyleCnt="3">
        <dgm:presLayoutVars>
          <dgm:chMax val="1"/>
          <dgm:bulletEnabled val="1"/>
        </dgm:presLayoutVars>
      </dgm:prSet>
      <dgm:spPr/>
      <dgm:t>
        <a:bodyPr/>
        <a:lstStyle/>
        <a:p>
          <a:endParaRPr lang="en-US"/>
        </a:p>
      </dgm:t>
    </dgm:pt>
    <dgm:pt modelId="{2AE64232-F56A-4126-B686-C7237EE9990D}" type="pres">
      <dgm:prSet presAssocID="{8D6A930A-3B49-48F0-A0FA-771988BD6AF0}" presName="descendantText" presStyleLbl="alignAcc1" presStyleIdx="0" presStyleCnt="3">
        <dgm:presLayoutVars>
          <dgm:bulletEnabled val="1"/>
        </dgm:presLayoutVars>
      </dgm:prSet>
      <dgm:spPr/>
      <dgm:t>
        <a:bodyPr/>
        <a:lstStyle/>
        <a:p>
          <a:endParaRPr lang="en-US"/>
        </a:p>
      </dgm:t>
    </dgm:pt>
    <dgm:pt modelId="{4FEFFD61-136E-4716-8A0A-7256DAD2BF6F}" type="pres">
      <dgm:prSet presAssocID="{DDD95445-3614-4D98-BFE0-C2459527B5F7}" presName="sp" presStyleCnt="0"/>
      <dgm:spPr/>
    </dgm:pt>
    <dgm:pt modelId="{57995885-C7DC-42E8-B167-424B48C6BC89}" type="pres">
      <dgm:prSet presAssocID="{BA8840FF-54EA-4D99-B2BA-A63425337127}" presName="composite" presStyleCnt="0"/>
      <dgm:spPr/>
    </dgm:pt>
    <dgm:pt modelId="{F81D476D-B54C-4205-95D6-30DEF973127A}" type="pres">
      <dgm:prSet presAssocID="{BA8840FF-54EA-4D99-B2BA-A63425337127}" presName="parentText" presStyleLbl="alignNode1" presStyleIdx="1" presStyleCnt="3">
        <dgm:presLayoutVars>
          <dgm:chMax val="1"/>
          <dgm:bulletEnabled val="1"/>
        </dgm:presLayoutVars>
      </dgm:prSet>
      <dgm:spPr/>
      <dgm:t>
        <a:bodyPr/>
        <a:lstStyle/>
        <a:p>
          <a:endParaRPr lang="en-US"/>
        </a:p>
      </dgm:t>
    </dgm:pt>
    <dgm:pt modelId="{4B1AFDC6-8054-4863-8557-D294669EBB49}" type="pres">
      <dgm:prSet presAssocID="{BA8840FF-54EA-4D99-B2BA-A63425337127}" presName="descendantText" presStyleLbl="alignAcc1" presStyleIdx="1" presStyleCnt="3">
        <dgm:presLayoutVars>
          <dgm:bulletEnabled val="1"/>
        </dgm:presLayoutVars>
      </dgm:prSet>
      <dgm:spPr/>
      <dgm:t>
        <a:bodyPr/>
        <a:lstStyle/>
        <a:p>
          <a:endParaRPr lang="en-US"/>
        </a:p>
      </dgm:t>
    </dgm:pt>
    <dgm:pt modelId="{8361517F-75A9-45CE-85A1-7BC8B9B62172}" type="pres">
      <dgm:prSet presAssocID="{DDEF19DA-AD14-45AC-9AC4-515006157CC9}" presName="sp" presStyleCnt="0"/>
      <dgm:spPr/>
    </dgm:pt>
    <dgm:pt modelId="{6C61C4F5-EA9B-4772-B39D-48283D91D020}" type="pres">
      <dgm:prSet presAssocID="{A25AFB6B-8F6C-4D25-B29D-98C97C9A0AF4}" presName="composite" presStyleCnt="0"/>
      <dgm:spPr/>
    </dgm:pt>
    <dgm:pt modelId="{E021D2CC-83E0-4B19-AFB2-90B6FC7ACB65}" type="pres">
      <dgm:prSet presAssocID="{A25AFB6B-8F6C-4D25-B29D-98C97C9A0AF4}" presName="parentText" presStyleLbl="alignNode1" presStyleIdx="2" presStyleCnt="3">
        <dgm:presLayoutVars>
          <dgm:chMax val="1"/>
          <dgm:bulletEnabled val="1"/>
        </dgm:presLayoutVars>
      </dgm:prSet>
      <dgm:spPr/>
      <dgm:t>
        <a:bodyPr/>
        <a:lstStyle/>
        <a:p>
          <a:endParaRPr lang="en-US"/>
        </a:p>
      </dgm:t>
    </dgm:pt>
    <dgm:pt modelId="{45380E0D-A9F6-4979-8FA2-2656B398C587}" type="pres">
      <dgm:prSet presAssocID="{A25AFB6B-8F6C-4D25-B29D-98C97C9A0AF4}" presName="descendantText" presStyleLbl="alignAcc1" presStyleIdx="2" presStyleCnt="3">
        <dgm:presLayoutVars>
          <dgm:bulletEnabled val="1"/>
        </dgm:presLayoutVars>
      </dgm:prSet>
      <dgm:spPr/>
      <dgm:t>
        <a:bodyPr/>
        <a:lstStyle/>
        <a:p>
          <a:endParaRPr lang="en-US"/>
        </a:p>
      </dgm:t>
    </dgm:pt>
  </dgm:ptLst>
  <dgm:cxnLst>
    <dgm:cxn modelId="{F65E1500-7438-4DB7-8705-F925E5A4A43F}" srcId="{475D455F-DEE4-4CEC-AD5F-B7CD99CB5FCA}" destId="{A25AFB6B-8F6C-4D25-B29D-98C97C9A0AF4}" srcOrd="2" destOrd="0" parTransId="{50DCDD17-BC23-4D9C-8CB1-144270291B82}" sibTransId="{5D6767C4-99FB-47E1-8F81-68ADCE05E0AF}"/>
    <dgm:cxn modelId="{48E92A9E-909A-4929-88A8-2845AC6A5A4F}" type="presOf" srcId="{D0AE7E55-AE21-4F32-9004-AC086444BCC4}" destId="{4B1AFDC6-8054-4863-8557-D294669EBB49}" srcOrd="0" destOrd="0" presId="urn:microsoft.com/office/officeart/2005/8/layout/chevron2"/>
    <dgm:cxn modelId="{51FE6941-58DA-4754-B09C-897FD8AE19DF}" type="presOf" srcId="{5EA1E507-CF86-4D56-8105-E2C095FBF920}" destId="{45380E0D-A9F6-4979-8FA2-2656B398C587}" srcOrd="0" destOrd="0" presId="urn:microsoft.com/office/officeart/2005/8/layout/chevron2"/>
    <dgm:cxn modelId="{50F6D9BE-AFE9-4100-BCAA-7DAF4E900CC0}" srcId="{BA8840FF-54EA-4D99-B2BA-A63425337127}" destId="{D0AE7E55-AE21-4F32-9004-AC086444BCC4}" srcOrd="0" destOrd="0" parTransId="{ECE24194-246C-4583-9322-4AE2320EA36C}" sibTransId="{CBD989BA-20E7-41B4-84AD-595FD3B3B8EC}"/>
    <dgm:cxn modelId="{14C4A43E-B7B1-4A30-9735-07267C03C1A6}" type="presOf" srcId="{4CCA8998-2770-49E9-BBD9-49F5DDD181F2}" destId="{4B1AFDC6-8054-4863-8557-D294669EBB49}" srcOrd="0" destOrd="1" presId="urn:microsoft.com/office/officeart/2005/8/layout/chevron2"/>
    <dgm:cxn modelId="{56F0B9A1-0586-469D-B8F2-8F70B5954F43}" srcId="{475D455F-DEE4-4CEC-AD5F-B7CD99CB5FCA}" destId="{8D6A930A-3B49-48F0-A0FA-771988BD6AF0}" srcOrd="0" destOrd="0" parTransId="{B9642737-75E1-437F-A7B1-BFF1DA8BECE8}" sibTransId="{DDD95445-3614-4D98-BFE0-C2459527B5F7}"/>
    <dgm:cxn modelId="{B5E81CA8-7754-48E8-BC6A-F7DA5FD30A72}" type="presOf" srcId="{BA8840FF-54EA-4D99-B2BA-A63425337127}" destId="{F81D476D-B54C-4205-95D6-30DEF973127A}" srcOrd="0" destOrd="0" presId="urn:microsoft.com/office/officeart/2005/8/layout/chevron2"/>
    <dgm:cxn modelId="{FDF07AD9-82E3-429F-BD28-3EABAB8767B4}" type="presOf" srcId="{475D455F-DEE4-4CEC-AD5F-B7CD99CB5FCA}" destId="{51A62975-A594-43EC-AF67-0204EFA5386D}" srcOrd="0" destOrd="0" presId="urn:microsoft.com/office/officeart/2005/8/layout/chevron2"/>
    <dgm:cxn modelId="{CCC2C6A2-9E3B-4C9F-BBB4-F233E959A98B}" type="presOf" srcId="{A25AFB6B-8F6C-4D25-B29D-98C97C9A0AF4}" destId="{E021D2CC-83E0-4B19-AFB2-90B6FC7ACB65}" srcOrd="0" destOrd="0" presId="urn:microsoft.com/office/officeart/2005/8/layout/chevron2"/>
    <dgm:cxn modelId="{EA7FFD8A-E962-4349-8A25-F4AC7F4067B0}" srcId="{8D6A930A-3B49-48F0-A0FA-771988BD6AF0}" destId="{1CE7C6D9-5580-4629-B4E5-60857388DD7F}" srcOrd="0" destOrd="0" parTransId="{B35A22A8-45B5-4E3C-AAF9-02E52120D3E7}" sibTransId="{539A441A-9F67-464B-B570-C21C83B0BE6E}"/>
    <dgm:cxn modelId="{5A521756-1051-4D2F-963B-442C4329B3EE}" type="presOf" srcId="{1CE7C6D9-5580-4629-B4E5-60857388DD7F}" destId="{2AE64232-F56A-4126-B686-C7237EE9990D}" srcOrd="0" destOrd="0" presId="urn:microsoft.com/office/officeart/2005/8/layout/chevron2"/>
    <dgm:cxn modelId="{C4109BAF-274D-4685-9C3B-9E6EE5DCF2AF}" srcId="{BA8840FF-54EA-4D99-B2BA-A63425337127}" destId="{4CCA8998-2770-49E9-BBD9-49F5DDD181F2}" srcOrd="1" destOrd="0" parTransId="{8179A5E5-C74B-4834-AFA9-6EEC04B4E6DC}" sibTransId="{7DDBB990-40A6-4049-947D-547A98170719}"/>
    <dgm:cxn modelId="{CE3F6DEA-FF0F-4D11-8954-F23CD0673ED2}" srcId="{A25AFB6B-8F6C-4D25-B29D-98C97C9A0AF4}" destId="{5EA1E507-CF86-4D56-8105-E2C095FBF920}" srcOrd="0" destOrd="0" parTransId="{3170385F-C583-4BBB-A81E-8257759A056E}" sibTransId="{12B12AA1-0285-4896-9662-E6560D54C73E}"/>
    <dgm:cxn modelId="{3BE16445-04B8-440C-801C-4EA18D63DBE8}" srcId="{475D455F-DEE4-4CEC-AD5F-B7CD99CB5FCA}" destId="{BA8840FF-54EA-4D99-B2BA-A63425337127}" srcOrd="1" destOrd="0" parTransId="{2F618BAB-7783-4250-B713-19C28FB1E939}" sibTransId="{DDEF19DA-AD14-45AC-9AC4-515006157CC9}"/>
    <dgm:cxn modelId="{B4D9CF26-9530-4B55-8630-A9CD53AF8A95}" type="presOf" srcId="{8D6A930A-3B49-48F0-A0FA-771988BD6AF0}" destId="{443886A8-1A54-4EAE-B58D-D8CD9FAEAE2C}" srcOrd="0" destOrd="0" presId="urn:microsoft.com/office/officeart/2005/8/layout/chevron2"/>
    <dgm:cxn modelId="{F52C5271-FADA-4113-8D9B-88A05DD24B4F}" type="presParOf" srcId="{51A62975-A594-43EC-AF67-0204EFA5386D}" destId="{1C2C2CDD-2587-4B54-8EFB-368BC2F24C93}" srcOrd="0" destOrd="0" presId="urn:microsoft.com/office/officeart/2005/8/layout/chevron2"/>
    <dgm:cxn modelId="{F5918E18-F4CC-4902-90AF-BD7474DBA886}" type="presParOf" srcId="{1C2C2CDD-2587-4B54-8EFB-368BC2F24C93}" destId="{443886A8-1A54-4EAE-B58D-D8CD9FAEAE2C}" srcOrd="0" destOrd="0" presId="urn:microsoft.com/office/officeart/2005/8/layout/chevron2"/>
    <dgm:cxn modelId="{3C51080B-EFAD-495F-8AF2-EB5B32655A21}" type="presParOf" srcId="{1C2C2CDD-2587-4B54-8EFB-368BC2F24C93}" destId="{2AE64232-F56A-4126-B686-C7237EE9990D}" srcOrd="1" destOrd="0" presId="urn:microsoft.com/office/officeart/2005/8/layout/chevron2"/>
    <dgm:cxn modelId="{223FF7B4-0990-4E58-8E6A-CC916FC79172}" type="presParOf" srcId="{51A62975-A594-43EC-AF67-0204EFA5386D}" destId="{4FEFFD61-136E-4716-8A0A-7256DAD2BF6F}" srcOrd="1" destOrd="0" presId="urn:microsoft.com/office/officeart/2005/8/layout/chevron2"/>
    <dgm:cxn modelId="{1E340A19-4DF7-4A24-9339-3F21D1192301}" type="presParOf" srcId="{51A62975-A594-43EC-AF67-0204EFA5386D}" destId="{57995885-C7DC-42E8-B167-424B48C6BC89}" srcOrd="2" destOrd="0" presId="urn:microsoft.com/office/officeart/2005/8/layout/chevron2"/>
    <dgm:cxn modelId="{EA6632FD-C099-4A93-81A9-5FA2EC70064F}" type="presParOf" srcId="{57995885-C7DC-42E8-B167-424B48C6BC89}" destId="{F81D476D-B54C-4205-95D6-30DEF973127A}" srcOrd="0" destOrd="0" presId="urn:microsoft.com/office/officeart/2005/8/layout/chevron2"/>
    <dgm:cxn modelId="{AF40F4B7-0F2F-4A62-A246-2865943E22F3}" type="presParOf" srcId="{57995885-C7DC-42E8-B167-424B48C6BC89}" destId="{4B1AFDC6-8054-4863-8557-D294669EBB49}" srcOrd="1" destOrd="0" presId="urn:microsoft.com/office/officeart/2005/8/layout/chevron2"/>
    <dgm:cxn modelId="{E85E2F0E-AD37-458E-A780-B000D1933B65}" type="presParOf" srcId="{51A62975-A594-43EC-AF67-0204EFA5386D}" destId="{8361517F-75A9-45CE-85A1-7BC8B9B62172}" srcOrd="3" destOrd="0" presId="urn:microsoft.com/office/officeart/2005/8/layout/chevron2"/>
    <dgm:cxn modelId="{A70E1BEA-7D74-4EB3-8B23-7248E8597CA4}" type="presParOf" srcId="{51A62975-A594-43EC-AF67-0204EFA5386D}" destId="{6C61C4F5-EA9B-4772-B39D-48283D91D020}" srcOrd="4" destOrd="0" presId="urn:microsoft.com/office/officeart/2005/8/layout/chevron2"/>
    <dgm:cxn modelId="{02BDD83C-E65B-4344-8691-9EC07F36102D}" type="presParOf" srcId="{6C61C4F5-EA9B-4772-B39D-48283D91D020}" destId="{E021D2CC-83E0-4B19-AFB2-90B6FC7ACB65}" srcOrd="0" destOrd="0" presId="urn:microsoft.com/office/officeart/2005/8/layout/chevron2"/>
    <dgm:cxn modelId="{ACFA75DE-8AEF-4E48-AC7F-A408AD01DA5C}" type="presParOf" srcId="{6C61C4F5-EA9B-4772-B39D-48283D91D020}" destId="{45380E0D-A9F6-4979-8FA2-2656B398C587}"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3886A8-1A54-4EAE-B58D-D8CD9FAEAE2C}">
      <dsp:nvSpPr>
        <dsp:cNvPr id="0" name=""/>
        <dsp:cNvSpPr/>
      </dsp:nvSpPr>
      <dsp:spPr>
        <a:xfrm rot="5400000">
          <a:off x="-245635" y="246082"/>
          <a:ext cx="1637567" cy="1146297"/>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Before</a:t>
          </a:r>
          <a:endParaRPr lang="en-US" sz="3200" kern="1200" dirty="0"/>
        </a:p>
      </dsp:txBody>
      <dsp:txXfrm rot="-5400000">
        <a:off x="1" y="573596"/>
        <a:ext cx="1146297" cy="491270"/>
      </dsp:txXfrm>
    </dsp:sp>
    <dsp:sp modelId="{2AE64232-F56A-4126-B686-C7237EE9990D}">
      <dsp:nvSpPr>
        <dsp:cNvPr id="0" name=""/>
        <dsp:cNvSpPr/>
      </dsp:nvSpPr>
      <dsp:spPr>
        <a:xfrm rot="5400000">
          <a:off x="4041439" y="-2894694"/>
          <a:ext cx="1064418" cy="6854702"/>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17145" rIns="17145" bIns="17145" numCol="1" spcCol="1270" anchor="ctr" anchorCtr="0">
          <a:noAutofit/>
        </a:bodyPr>
        <a:lstStyle/>
        <a:p>
          <a:pPr marL="228600" lvl="1" indent="-228600" algn="l" defTabSz="1200150">
            <a:lnSpc>
              <a:spcPct val="90000"/>
            </a:lnSpc>
            <a:spcBef>
              <a:spcPct val="0"/>
            </a:spcBef>
            <a:spcAft>
              <a:spcPct val="15000"/>
            </a:spcAft>
            <a:buChar char="••"/>
          </a:pPr>
          <a:r>
            <a:rPr lang="en-US" sz="2700" kern="1200" dirty="0" smtClean="0"/>
            <a:t>Pre-conference for planning successful instruction w/ individuals or team of teachers</a:t>
          </a:r>
          <a:endParaRPr lang="en-US" sz="2700" kern="1200" dirty="0"/>
        </a:p>
      </dsp:txBody>
      <dsp:txXfrm rot="-5400000">
        <a:off x="1146298" y="52408"/>
        <a:ext cx="6802741" cy="960496"/>
      </dsp:txXfrm>
    </dsp:sp>
    <dsp:sp modelId="{F81D476D-B54C-4205-95D6-30DEF973127A}">
      <dsp:nvSpPr>
        <dsp:cNvPr id="0" name=""/>
        <dsp:cNvSpPr/>
      </dsp:nvSpPr>
      <dsp:spPr>
        <a:xfrm rot="5400000">
          <a:off x="-245635" y="1689832"/>
          <a:ext cx="1637567" cy="1146297"/>
        </a:xfrm>
        <a:prstGeom prst="chevron">
          <a:avLst/>
        </a:prstGeom>
        <a:solidFill>
          <a:schemeClr val="accent2">
            <a:hueOff val="-4157948"/>
            <a:satOff val="29661"/>
            <a:lumOff val="-5098"/>
            <a:alphaOff val="0"/>
          </a:schemeClr>
        </a:solidFill>
        <a:ln w="25400" cap="flat" cmpd="sng" algn="ctr">
          <a:solidFill>
            <a:schemeClr val="accent2">
              <a:hueOff val="-4157948"/>
              <a:satOff val="29661"/>
              <a:lumOff val="-509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During</a:t>
          </a:r>
          <a:endParaRPr lang="en-US" sz="3200" kern="1200" dirty="0"/>
        </a:p>
      </dsp:txBody>
      <dsp:txXfrm rot="-5400000">
        <a:off x="1" y="2017346"/>
        <a:ext cx="1146297" cy="491270"/>
      </dsp:txXfrm>
    </dsp:sp>
    <dsp:sp modelId="{4B1AFDC6-8054-4863-8557-D294669EBB49}">
      <dsp:nvSpPr>
        <dsp:cNvPr id="0" name=""/>
        <dsp:cNvSpPr/>
      </dsp:nvSpPr>
      <dsp:spPr>
        <a:xfrm rot="5400000">
          <a:off x="4041439" y="-1450944"/>
          <a:ext cx="1064418" cy="6854702"/>
        </a:xfrm>
        <a:prstGeom prst="round2SameRect">
          <a:avLst/>
        </a:prstGeom>
        <a:solidFill>
          <a:schemeClr val="lt1">
            <a:alpha val="90000"/>
            <a:hueOff val="0"/>
            <a:satOff val="0"/>
            <a:lumOff val="0"/>
            <a:alphaOff val="0"/>
          </a:schemeClr>
        </a:solidFill>
        <a:ln w="25400" cap="flat" cmpd="sng" algn="ctr">
          <a:solidFill>
            <a:schemeClr val="accent2">
              <a:hueOff val="-4157948"/>
              <a:satOff val="29661"/>
              <a:lumOff val="-509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17145" rIns="17145" bIns="17145" numCol="1" spcCol="1270" anchor="ctr" anchorCtr="0">
          <a:noAutofit/>
        </a:bodyPr>
        <a:lstStyle/>
        <a:p>
          <a:pPr marL="228600" lvl="1" indent="-228600" algn="l" defTabSz="1200150">
            <a:lnSpc>
              <a:spcPct val="90000"/>
            </a:lnSpc>
            <a:spcBef>
              <a:spcPct val="0"/>
            </a:spcBef>
            <a:spcAft>
              <a:spcPct val="15000"/>
            </a:spcAft>
            <a:buChar char="••"/>
          </a:pPr>
          <a:r>
            <a:rPr lang="en-US" sz="2700" kern="1200" dirty="0" smtClean="0"/>
            <a:t>Co-teaching</a:t>
          </a:r>
          <a:endParaRPr lang="en-US" sz="2700" kern="1200" dirty="0"/>
        </a:p>
        <a:p>
          <a:pPr marL="228600" lvl="1" indent="-228600" algn="l" defTabSz="1200150">
            <a:lnSpc>
              <a:spcPct val="90000"/>
            </a:lnSpc>
            <a:spcBef>
              <a:spcPct val="0"/>
            </a:spcBef>
            <a:spcAft>
              <a:spcPct val="15000"/>
            </a:spcAft>
            <a:buChar char="••"/>
          </a:pPr>
          <a:r>
            <a:rPr lang="en-US" sz="2700" kern="1200" dirty="0" smtClean="0"/>
            <a:t>Modeling</a:t>
          </a:r>
          <a:endParaRPr lang="en-US" sz="2700" kern="1200" dirty="0"/>
        </a:p>
      </dsp:txBody>
      <dsp:txXfrm rot="-5400000">
        <a:off x="1146298" y="1496158"/>
        <a:ext cx="6802741" cy="960496"/>
      </dsp:txXfrm>
    </dsp:sp>
    <dsp:sp modelId="{E021D2CC-83E0-4B19-AFB2-90B6FC7ACB65}">
      <dsp:nvSpPr>
        <dsp:cNvPr id="0" name=""/>
        <dsp:cNvSpPr/>
      </dsp:nvSpPr>
      <dsp:spPr>
        <a:xfrm rot="5400000">
          <a:off x="-245635" y="3133581"/>
          <a:ext cx="1637567" cy="1146297"/>
        </a:xfrm>
        <a:prstGeom prst="chevron">
          <a:avLst/>
        </a:prstGeom>
        <a:solidFill>
          <a:schemeClr val="accent2">
            <a:hueOff val="-8315896"/>
            <a:satOff val="59322"/>
            <a:lumOff val="-10197"/>
            <a:alphaOff val="0"/>
          </a:schemeClr>
        </a:solidFill>
        <a:ln w="25400" cap="flat" cmpd="sng" algn="ctr">
          <a:solidFill>
            <a:schemeClr val="accent2">
              <a:hueOff val="-8315896"/>
              <a:satOff val="59322"/>
              <a:lumOff val="-1019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After</a:t>
          </a:r>
          <a:endParaRPr lang="en-US" sz="3200" kern="1200" dirty="0"/>
        </a:p>
      </dsp:txBody>
      <dsp:txXfrm rot="-5400000">
        <a:off x="1" y="3461095"/>
        <a:ext cx="1146297" cy="491270"/>
      </dsp:txXfrm>
    </dsp:sp>
    <dsp:sp modelId="{45380E0D-A9F6-4979-8FA2-2656B398C587}">
      <dsp:nvSpPr>
        <dsp:cNvPr id="0" name=""/>
        <dsp:cNvSpPr/>
      </dsp:nvSpPr>
      <dsp:spPr>
        <a:xfrm rot="5400000">
          <a:off x="4041439" y="-7195"/>
          <a:ext cx="1064418" cy="6854702"/>
        </a:xfrm>
        <a:prstGeom prst="round2SameRect">
          <a:avLst/>
        </a:prstGeom>
        <a:solidFill>
          <a:schemeClr val="lt1">
            <a:alpha val="90000"/>
            <a:hueOff val="0"/>
            <a:satOff val="0"/>
            <a:lumOff val="0"/>
            <a:alphaOff val="0"/>
          </a:schemeClr>
        </a:solidFill>
        <a:ln w="25400" cap="flat" cmpd="sng" algn="ctr">
          <a:solidFill>
            <a:schemeClr val="accent2">
              <a:hueOff val="-8315896"/>
              <a:satOff val="59322"/>
              <a:lumOff val="-1019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2024" tIns="17145" rIns="17145" bIns="17145" numCol="1" spcCol="1270" anchor="ctr" anchorCtr="0">
          <a:noAutofit/>
        </a:bodyPr>
        <a:lstStyle/>
        <a:p>
          <a:pPr marL="228600" lvl="1" indent="-228600" algn="l" defTabSz="1200150">
            <a:lnSpc>
              <a:spcPct val="90000"/>
            </a:lnSpc>
            <a:spcBef>
              <a:spcPct val="0"/>
            </a:spcBef>
            <a:spcAft>
              <a:spcPct val="15000"/>
            </a:spcAft>
            <a:buChar char="••"/>
          </a:pPr>
          <a:r>
            <a:rPr lang="en-US" sz="2700" kern="1200" dirty="0" smtClean="0"/>
            <a:t>Offering feedback through reflective and non-evaluative conferences</a:t>
          </a:r>
          <a:endParaRPr lang="en-US" sz="2700" kern="1200" dirty="0"/>
        </a:p>
      </dsp:txBody>
      <dsp:txXfrm rot="-5400000">
        <a:off x="1146298" y="2939908"/>
        <a:ext cx="6802741" cy="960496"/>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B383D6-1D77-477A-B5FA-3D1589F50D8B}" type="datetimeFigureOut">
              <a:rPr lang="en-US" smtClean="0"/>
              <a:t>5/14/2014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23D9D2-446A-4F4F-9145-5175F9706C88}" type="slidenum">
              <a:rPr lang="en-US" smtClean="0"/>
              <a:t>‹#›</a:t>
            </a:fld>
            <a:endParaRPr lang="en-US"/>
          </a:p>
        </p:txBody>
      </p:sp>
    </p:spTree>
    <p:extLst>
      <p:ext uri="{BB962C8B-B14F-4D97-AF65-F5344CB8AC3E}">
        <p14:creationId xmlns:p14="http://schemas.microsoft.com/office/powerpoint/2010/main" val="1695694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a:t>
            </a:r>
            <a:endParaRPr lang="en-US" dirty="0"/>
          </a:p>
        </p:txBody>
      </p:sp>
      <p:sp>
        <p:nvSpPr>
          <p:cNvPr id="4" name="Slide Number Placeholder 3"/>
          <p:cNvSpPr>
            <a:spLocks noGrp="1"/>
          </p:cNvSpPr>
          <p:nvPr>
            <p:ph type="sldNum" sz="quarter" idx="10"/>
          </p:nvPr>
        </p:nvSpPr>
        <p:spPr/>
        <p:txBody>
          <a:bodyPr/>
          <a:lstStyle/>
          <a:p>
            <a:fld id="{9B23D9D2-446A-4F4F-9145-5175F9706C88}" type="slidenum">
              <a:rPr lang="en-US" smtClean="0"/>
              <a:t>1</a:t>
            </a:fld>
            <a:endParaRPr lang="en-US"/>
          </a:p>
        </p:txBody>
      </p:sp>
    </p:spTree>
    <p:extLst>
      <p:ext uri="{BB962C8B-B14F-4D97-AF65-F5344CB8AC3E}">
        <p14:creationId xmlns:p14="http://schemas.microsoft.com/office/powerpoint/2010/main" val="42495487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our purposes today, let’s get more general. Evidence</a:t>
            </a:r>
            <a:r>
              <a:rPr lang="en-US" baseline="0" dirty="0" smtClean="0"/>
              <a:t>-Based Strategies</a:t>
            </a:r>
          </a:p>
          <a:p>
            <a:r>
              <a:rPr lang="en-US" baseline="0" dirty="0" smtClean="0"/>
              <a:t>For whatever</a:t>
            </a:r>
            <a:endParaRPr lang="en-US" dirty="0"/>
          </a:p>
        </p:txBody>
      </p:sp>
      <p:sp>
        <p:nvSpPr>
          <p:cNvPr id="4" name="Slide Number Placeholder 3"/>
          <p:cNvSpPr>
            <a:spLocks noGrp="1"/>
          </p:cNvSpPr>
          <p:nvPr>
            <p:ph type="sldNum" sz="quarter" idx="10"/>
          </p:nvPr>
        </p:nvSpPr>
        <p:spPr/>
        <p:txBody>
          <a:bodyPr/>
          <a:lstStyle/>
          <a:p>
            <a:fld id="{9B23D9D2-446A-4F4F-9145-5175F9706C88}" type="slidenum">
              <a:rPr lang="en-US" smtClean="0"/>
              <a:t>14</a:t>
            </a:fld>
            <a:endParaRPr lang="en-US"/>
          </a:p>
        </p:txBody>
      </p:sp>
    </p:spTree>
    <p:extLst>
      <p:ext uri="{BB962C8B-B14F-4D97-AF65-F5344CB8AC3E}">
        <p14:creationId xmlns:p14="http://schemas.microsoft.com/office/powerpoint/2010/main" val="31917250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 to link.</a:t>
            </a:r>
          </a:p>
          <a:p>
            <a:endParaRPr lang="en-US" dirty="0" smtClean="0"/>
          </a:p>
          <a:p>
            <a:r>
              <a:rPr lang="en-US" dirty="0" smtClean="0"/>
              <a:t>Do 4 corners first?</a:t>
            </a:r>
          </a:p>
          <a:p>
            <a:endParaRPr lang="en-US" dirty="0" smtClean="0"/>
          </a:p>
          <a:p>
            <a:r>
              <a:rPr lang="en-US" dirty="0" smtClean="0"/>
              <a:t>***Where</a:t>
            </a:r>
            <a:r>
              <a:rPr lang="en-US" baseline="0" dirty="0" smtClean="0"/>
              <a:t> do you see tie-ins to your own work with the 4 quadrants?</a:t>
            </a:r>
          </a:p>
          <a:p>
            <a:endParaRPr lang="en-US" baseline="0" dirty="0" smtClean="0"/>
          </a:p>
          <a:p>
            <a:r>
              <a:rPr lang="en-US" baseline="0" dirty="0" smtClean="0"/>
              <a:t>Discuss specifics with regard to both coaching and mentoring</a:t>
            </a:r>
            <a:endParaRPr lang="en-US" dirty="0"/>
          </a:p>
        </p:txBody>
      </p:sp>
      <p:sp>
        <p:nvSpPr>
          <p:cNvPr id="4" name="Slide Number Placeholder 3"/>
          <p:cNvSpPr>
            <a:spLocks noGrp="1"/>
          </p:cNvSpPr>
          <p:nvPr>
            <p:ph type="sldNum" sz="quarter" idx="10"/>
          </p:nvPr>
        </p:nvSpPr>
        <p:spPr/>
        <p:txBody>
          <a:bodyPr/>
          <a:lstStyle/>
          <a:p>
            <a:fld id="{9B23D9D2-446A-4F4F-9145-5175F9706C88}" type="slidenum">
              <a:rPr lang="en-US" smtClean="0"/>
              <a:t>17</a:t>
            </a:fld>
            <a:endParaRPr lang="en-US"/>
          </a:p>
        </p:txBody>
      </p:sp>
    </p:spTree>
    <p:extLst>
      <p:ext uri="{BB962C8B-B14F-4D97-AF65-F5344CB8AC3E}">
        <p14:creationId xmlns:p14="http://schemas.microsoft.com/office/powerpoint/2010/main" val="37640117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***Coaching isn’t just what happens “on the field”</a:t>
            </a:r>
          </a:p>
          <a:p>
            <a:r>
              <a:rPr lang="en-US" dirty="0" smtClean="0"/>
              <a:t>Pre-conferencing and post-conferencing are crucial to making the most out of these</a:t>
            </a:r>
            <a:r>
              <a:rPr lang="en-US" baseline="0" dirty="0" smtClean="0"/>
              <a:t> interactions</a:t>
            </a:r>
            <a:endParaRPr lang="en-US" dirty="0"/>
          </a:p>
        </p:txBody>
      </p:sp>
      <p:sp>
        <p:nvSpPr>
          <p:cNvPr id="4" name="Slide Number Placeholder 3"/>
          <p:cNvSpPr>
            <a:spLocks noGrp="1"/>
          </p:cNvSpPr>
          <p:nvPr>
            <p:ph type="sldNum" sz="quarter" idx="10"/>
          </p:nvPr>
        </p:nvSpPr>
        <p:spPr/>
        <p:txBody>
          <a:bodyPr/>
          <a:lstStyle/>
          <a:p>
            <a:fld id="{9B23D9D2-446A-4F4F-9145-5175F9706C88}" type="slidenum">
              <a:rPr lang="en-US" smtClean="0"/>
              <a:t>18</a:t>
            </a:fld>
            <a:endParaRPr lang="en-US"/>
          </a:p>
        </p:txBody>
      </p:sp>
    </p:spTree>
    <p:extLst>
      <p:ext uri="{BB962C8B-B14F-4D97-AF65-F5344CB8AC3E}">
        <p14:creationId xmlns:p14="http://schemas.microsoft.com/office/powerpoint/2010/main" val="33265374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Quick review of BDA</a:t>
            </a:r>
            <a:endParaRPr lang="en-US" dirty="0"/>
          </a:p>
        </p:txBody>
      </p:sp>
      <p:sp>
        <p:nvSpPr>
          <p:cNvPr id="4" name="Slide Number Placeholder 3"/>
          <p:cNvSpPr>
            <a:spLocks noGrp="1"/>
          </p:cNvSpPr>
          <p:nvPr>
            <p:ph type="sldNum" sz="quarter" idx="10"/>
          </p:nvPr>
        </p:nvSpPr>
        <p:spPr/>
        <p:txBody>
          <a:bodyPr/>
          <a:lstStyle/>
          <a:p>
            <a:fld id="{9B23D9D2-446A-4F4F-9145-5175F9706C88}" type="slidenum">
              <a:rPr lang="en-US" smtClean="0"/>
              <a:t>19</a:t>
            </a:fld>
            <a:endParaRPr lang="en-US"/>
          </a:p>
        </p:txBody>
      </p:sp>
    </p:spTree>
    <p:extLst>
      <p:ext uri="{BB962C8B-B14F-4D97-AF65-F5344CB8AC3E}">
        <p14:creationId xmlns:p14="http://schemas.microsoft.com/office/powerpoint/2010/main" val="39025852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Think Pair</a:t>
            </a:r>
            <a:r>
              <a:rPr lang="en-US" baseline="0" dirty="0" smtClean="0"/>
              <a:t> Share</a:t>
            </a:r>
          </a:p>
          <a:p>
            <a:r>
              <a:rPr lang="en-US" dirty="0" smtClean="0"/>
              <a:t>Discuss…</a:t>
            </a:r>
          </a:p>
          <a:p>
            <a:r>
              <a:rPr lang="en-US" dirty="0" smtClean="0"/>
              <a:t>Take notes on the last</a:t>
            </a:r>
            <a:r>
              <a:rPr lang="en-US" baseline="0" dirty="0" smtClean="0"/>
              <a:t> point, to discuss and plan</a:t>
            </a:r>
            <a:endParaRPr lang="en-US" dirty="0"/>
          </a:p>
        </p:txBody>
      </p:sp>
      <p:sp>
        <p:nvSpPr>
          <p:cNvPr id="4" name="Slide Number Placeholder 3"/>
          <p:cNvSpPr>
            <a:spLocks noGrp="1"/>
          </p:cNvSpPr>
          <p:nvPr>
            <p:ph type="sldNum" sz="quarter" idx="10"/>
          </p:nvPr>
        </p:nvSpPr>
        <p:spPr/>
        <p:txBody>
          <a:bodyPr/>
          <a:lstStyle/>
          <a:p>
            <a:fld id="{9B23D9D2-446A-4F4F-9145-5175F9706C88}" type="slidenum">
              <a:rPr lang="en-US" smtClean="0"/>
              <a:t>20</a:t>
            </a:fld>
            <a:endParaRPr lang="en-US"/>
          </a:p>
        </p:txBody>
      </p:sp>
    </p:spTree>
    <p:extLst>
      <p:ext uri="{BB962C8B-B14F-4D97-AF65-F5344CB8AC3E}">
        <p14:creationId xmlns:p14="http://schemas.microsoft.com/office/powerpoint/2010/main" val="9130602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***Sometimes,</a:t>
            </a:r>
            <a:r>
              <a:rPr lang="en-US" baseline="0" dirty="0" smtClean="0"/>
              <a:t> when we are trying to define best practices, it helps to look at non-examples…</a:t>
            </a:r>
            <a:endParaRPr lang="en-US" dirty="0"/>
          </a:p>
        </p:txBody>
      </p:sp>
      <p:sp>
        <p:nvSpPr>
          <p:cNvPr id="4" name="Slide Number Placeholder 3"/>
          <p:cNvSpPr>
            <a:spLocks noGrp="1"/>
          </p:cNvSpPr>
          <p:nvPr>
            <p:ph type="sldNum" sz="quarter" idx="10"/>
          </p:nvPr>
        </p:nvSpPr>
        <p:spPr/>
        <p:txBody>
          <a:bodyPr/>
          <a:lstStyle/>
          <a:p>
            <a:fld id="{9B23D9D2-446A-4F4F-9145-5175F9706C88}" type="slidenum">
              <a:rPr lang="en-US" smtClean="0"/>
              <a:t>22</a:t>
            </a:fld>
            <a:endParaRPr lang="en-US"/>
          </a:p>
        </p:txBody>
      </p:sp>
    </p:spTree>
    <p:extLst>
      <p:ext uri="{BB962C8B-B14F-4D97-AF65-F5344CB8AC3E}">
        <p14:creationId xmlns:p14="http://schemas.microsoft.com/office/powerpoint/2010/main" val="24641335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a:t>
            </a:r>
            <a:r>
              <a:rPr lang="en-US" baseline="0" dirty="0" smtClean="0"/>
              <a:t> then discuss as a group.</a:t>
            </a:r>
          </a:p>
          <a:p>
            <a:endParaRPr lang="en-US" baseline="0" dirty="0" smtClean="0"/>
          </a:p>
          <a:p>
            <a:r>
              <a:rPr lang="en-US" baseline="0" dirty="0" smtClean="0"/>
              <a:t>Another good resource is on the wiki</a:t>
            </a:r>
          </a:p>
          <a:p>
            <a:endParaRPr lang="en-US" baseline="0" dirty="0" smtClean="0"/>
          </a:p>
          <a:p>
            <a:r>
              <a:rPr lang="en-US" baseline="0" dirty="0" smtClean="0"/>
              <a:t>***Write one good way to ensure bad instructional coaching.</a:t>
            </a:r>
          </a:p>
          <a:p>
            <a:endParaRPr lang="en-US" baseline="0" dirty="0" smtClean="0"/>
          </a:p>
          <a:p>
            <a:r>
              <a:rPr lang="en-US" baseline="0" dirty="0" smtClean="0"/>
              <a:t>Discuss</a:t>
            </a:r>
            <a:endParaRPr lang="en-US" dirty="0"/>
          </a:p>
        </p:txBody>
      </p:sp>
      <p:sp>
        <p:nvSpPr>
          <p:cNvPr id="4" name="Slide Number Placeholder 3"/>
          <p:cNvSpPr>
            <a:spLocks noGrp="1"/>
          </p:cNvSpPr>
          <p:nvPr>
            <p:ph type="sldNum" sz="quarter" idx="10"/>
          </p:nvPr>
        </p:nvSpPr>
        <p:spPr/>
        <p:txBody>
          <a:bodyPr/>
          <a:lstStyle/>
          <a:p>
            <a:fld id="{9B23D9D2-446A-4F4F-9145-5175F9706C88}" type="slidenum">
              <a:rPr lang="en-US" smtClean="0"/>
              <a:t>23</a:t>
            </a:fld>
            <a:endParaRPr lang="en-US"/>
          </a:p>
        </p:txBody>
      </p:sp>
    </p:spTree>
    <p:extLst>
      <p:ext uri="{BB962C8B-B14F-4D97-AF65-F5344CB8AC3E}">
        <p14:creationId xmlns:p14="http://schemas.microsoft.com/office/powerpoint/2010/main" val="4845277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***Coaching is all about building bridges</a:t>
            </a:r>
          </a:p>
          <a:p>
            <a:r>
              <a:rPr lang="en-US" dirty="0" smtClean="0"/>
              <a:t>Setting up relationships</a:t>
            </a:r>
          </a:p>
          <a:p>
            <a:r>
              <a:rPr lang="en-US" dirty="0" smtClean="0"/>
              <a:t>As</a:t>
            </a:r>
            <a:r>
              <a:rPr lang="en-US" baseline="0" dirty="0" smtClean="0"/>
              <a:t> a coach or as a mentor</a:t>
            </a:r>
          </a:p>
          <a:p>
            <a:endParaRPr lang="en-US" baseline="0" dirty="0" smtClean="0"/>
          </a:p>
          <a:p>
            <a:r>
              <a:rPr lang="en-US" baseline="0" dirty="0" smtClean="0"/>
              <a:t>How do we do this? Next slide is frogs</a:t>
            </a:r>
          </a:p>
          <a:p>
            <a:r>
              <a:rPr lang="en-US" baseline="0" dirty="0" smtClean="0"/>
              <a:t>Planning to DO</a:t>
            </a:r>
          </a:p>
          <a:p>
            <a:endParaRPr lang="en-US" baseline="0" dirty="0" smtClean="0"/>
          </a:p>
          <a:p>
            <a:r>
              <a:rPr lang="en-US" baseline="0" dirty="0" smtClean="0"/>
              <a:t>BEST SPOT TO BREAK</a:t>
            </a:r>
          </a:p>
          <a:p>
            <a:endParaRPr lang="en-US" dirty="0"/>
          </a:p>
        </p:txBody>
      </p:sp>
      <p:sp>
        <p:nvSpPr>
          <p:cNvPr id="4" name="Slide Number Placeholder 3"/>
          <p:cNvSpPr>
            <a:spLocks noGrp="1"/>
          </p:cNvSpPr>
          <p:nvPr>
            <p:ph type="sldNum" sz="quarter" idx="10"/>
          </p:nvPr>
        </p:nvSpPr>
        <p:spPr/>
        <p:txBody>
          <a:bodyPr/>
          <a:lstStyle/>
          <a:p>
            <a:fld id="{9B23D9D2-446A-4F4F-9145-5175F9706C88}" type="slidenum">
              <a:rPr lang="en-US" smtClean="0"/>
              <a:t>24</a:t>
            </a:fld>
            <a:endParaRPr lang="en-US"/>
          </a:p>
        </p:txBody>
      </p:sp>
    </p:spTree>
    <p:extLst>
      <p:ext uri="{BB962C8B-B14F-4D97-AF65-F5344CB8AC3E}">
        <p14:creationId xmlns:p14="http://schemas.microsoft.com/office/powerpoint/2010/main" val="42702767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***It’s easy to talk about the way we should</a:t>
            </a:r>
            <a:r>
              <a:rPr lang="en-US" baseline="0" dirty="0" smtClean="0"/>
              <a:t> do things</a:t>
            </a:r>
          </a:p>
          <a:p>
            <a:r>
              <a:rPr lang="en-US" baseline="0" dirty="0" smtClean="0"/>
              <a:t>Let’s talk about “doing”</a:t>
            </a:r>
            <a:endParaRPr lang="en-US" dirty="0"/>
          </a:p>
        </p:txBody>
      </p:sp>
      <p:sp>
        <p:nvSpPr>
          <p:cNvPr id="4" name="Slide Number Placeholder 3"/>
          <p:cNvSpPr>
            <a:spLocks noGrp="1"/>
          </p:cNvSpPr>
          <p:nvPr>
            <p:ph type="sldNum" sz="quarter" idx="10"/>
          </p:nvPr>
        </p:nvSpPr>
        <p:spPr/>
        <p:txBody>
          <a:bodyPr/>
          <a:lstStyle/>
          <a:p>
            <a:fld id="{9B23D9D2-446A-4F4F-9145-5175F9706C88}" type="slidenum">
              <a:rPr lang="en-US" smtClean="0"/>
              <a:t>26</a:t>
            </a:fld>
            <a:endParaRPr lang="en-US"/>
          </a:p>
        </p:txBody>
      </p:sp>
    </p:spTree>
    <p:extLst>
      <p:ext uri="{BB962C8B-B14F-4D97-AF65-F5344CB8AC3E}">
        <p14:creationId xmlns:p14="http://schemas.microsoft.com/office/powerpoint/2010/main" val="24293746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Setting expectations up-front</a:t>
            </a:r>
          </a:p>
          <a:p>
            <a:r>
              <a:rPr lang="en-US" dirty="0" smtClean="0"/>
              <a:t>Getting</a:t>
            </a:r>
            <a:r>
              <a:rPr lang="en-US" baseline="0" dirty="0" smtClean="0"/>
              <a:t> buy-in from everyone</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B23D9D2-446A-4F4F-9145-5175F9706C88}" type="slidenum">
              <a:rPr lang="en-US" smtClean="0"/>
              <a:t>28</a:t>
            </a:fld>
            <a:endParaRPr lang="en-US"/>
          </a:p>
        </p:txBody>
      </p:sp>
    </p:spTree>
    <p:extLst>
      <p:ext uri="{BB962C8B-B14F-4D97-AF65-F5344CB8AC3E}">
        <p14:creationId xmlns:p14="http://schemas.microsoft.com/office/powerpoint/2010/main" val="29838460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Quick review</a:t>
            </a:r>
            <a:r>
              <a:rPr lang="en-US" baseline="0" dirty="0" smtClean="0"/>
              <a:t> of agenda</a:t>
            </a:r>
          </a:p>
          <a:p>
            <a:endParaRPr lang="en-US" baseline="0" dirty="0" smtClean="0"/>
          </a:p>
          <a:p>
            <a:r>
              <a:rPr lang="en-US" baseline="0" dirty="0" smtClean="0"/>
              <a:t>**This is your session. If you have any questions, or want to go further in any direction, please let me know.</a:t>
            </a:r>
            <a:endParaRPr lang="en-US" dirty="0"/>
          </a:p>
        </p:txBody>
      </p:sp>
      <p:sp>
        <p:nvSpPr>
          <p:cNvPr id="4" name="Slide Number Placeholder 3"/>
          <p:cNvSpPr>
            <a:spLocks noGrp="1"/>
          </p:cNvSpPr>
          <p:nvPr>
            <p:ph type="sldNum" sz="quarter" idx="10"/>
          </p:nvPr>
        </p:nvSpPr>
        <p:spPr/>
        <p:txBody>
          <a:bodyPr/>
          <a:lstStyle/>
          <a:p>
            <a:fld id="{9B23D9D2-446A-4F4F-9145-5175F9706C88}" type="slidenum">
              <a:rPr lang="en-US" smtClean="0"/>
              <a:t>2</a:t>
            </a:fld>
            <a:endParaRPr lang="en-US"/>
          </a:p>
        </p:txBody>
      </p:sp>
    </p:spTree>
    <p:extLst>
      <p:ext uri="{BB962C8B-B14F-4D97-AF65-F5344CB8AC3E}">
        <p14:creationId xmlns:p14="http://schemas.microsoft.com/office/powerpoint/2010/main" val="15177690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 about the logistics in a PIIC implementation (not necessarily in order)</a:t>
            </a:r>
          </a:p>
          <a:p>
            <a:pPr marL="228600" indent="-228600">
              <a:buAutoNum type="arabicPeriod"/>
            </a:pPr>
            <a:r>
              <a:rPr lang="en-US" dirty="0" smtClean="0"/>
              <a:t>Identifying</a:t>
            </a:r>
            <a:r>
              <a:rPr lang="en-US" baseline="0" dirty="0" smtClean="0"/>
              <a:t> a need</a:t>
            </a:r>
          </a:p>
          <a:p>
            <a:pPr marL="228600" indent="-228600">
              <a:buAutoNum type="arabicPeriod"/>
            </a:pPr>
            <a:r>
              <a:rPr lang="en-US" baseline="0" dirty="0" smtClean="0"/>
              <a:t>Getting admin support</a:t>
            </a:r>
          </a:p>
          <a:p>
            <a:pPr marL="228600" indent="-228600">
              <a:buAutoNum type="arabicPeriod"/>
            </a:pPr>
            <a:r>
              <a:rPr lang="en-US" baseline="0" dirty="0" smtClean="0"/>
              <a:t>Who is coaching?</a:t>
            </a:r>
          </a:p>
          <a:p>
            <a:pPr marL="228600" indent="-228600">
              <a:buAutoNum type="arabicPeriod"/>
            </a:pPr>
            <a:r>
              <a:rPr lang="en-US" baseline="0" dirty="0" smtClean="0"/>
              <a:t>How will these interactions take place?</a:t>
            </a:r>
          </a:p>
          <a:p>
            <a:pPr marL="228600" indent="-228600">
              <a:buAutoNum type="arabicPeriod"/>
            </a:pPr>
            <a:r>
              <a:rPr lang="en-US" baseline="0" dirty="0" smtClean="0"/>
              <a:t>When?</a:t>
            </a:r>
          </a:p>
          <a:p>
            <a:pPr marL="228600" indent="-228600">
              <a:buAutoNum type="arabicPeriod"/>
            </a:pPr>
            <a:r>
              <a:rPr lang="en-US" baseline="0" dirty="0" smtClean="0"/>
              <a:t>How will this be supported?</a:t>
            </a:r>
            <a:endParaRPr lang="en-US" dirty="0"/>
          </a:p>
        </p:txBody>
      </p:sp>
      <p:sp>
        <p:nvSpPr>
          <p:cNvPr id="4" name="Slide Number Placeholder 3"/>
          <p:cNvSpPr>
            <a:spLocks noGrp="1"/>
          </p:cNvSpPr>
          <p:nvPr>
            <p:ph type="sldNum" sz="quarter" idx="10"/>
          </p:nvPr>
        </p:nvSpPr>
        <p:spPr/>
        <p:txBody>
          <a:bodyPr/>
          <a:lstStyle/>
          <a:p>
            <a:fld id="{9B23D9D2-446A-4F4F-9145-5175F9706C88}" type="slidenum">
              <a:rPr lang="en-US" smtClean="0"/>
              <a:t>29</a:t>
            </a:fld>
            <a:endParaRPr lang="en-US"/>
          </a:p>
        </p:txBody>
      </p:sp>
    </p:spTree>
    <p:extLst>
      <p:ext uri="{BB962C8B-B14F-4D97-AF65-F5344CB8AC3E}">
        <p14:creationId xmlns:p14="http://schemas.microsoft.com/office/powerpoint/2010/main" val="14427994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Lisa’s behavior coach example</a:t>
            </a:r>
          </a:p>
          <a:p>
            <a:pPr marL="0" indent="0">
              <a:buNone/>
            </a:pPr>
            <a:endParaRPr lang="en-US" dirty="0" smtClean="0"/>
          </a:p>
          <a:p>
            <a:pPr marL="0" indent="0">
              <a:buNone/>
            </a:pPr>
            <a:endParaRPr lang="en-US" dirty="0"/>
          </a:p>
        </p:txBody>
      </p:sp>
      <p:sp>
        <p:nvSpPr>
          <p:cNvPr id="4" name="Slide Number Placeholder 3"/>
          <p:cNvSpPr>
            <a:spLocks noGrp="1"/>
          </p:cNvSpPr>
          <p:nvPr>
            <p:ph type="sldNum" sz="quarter" idx="10"/>
          </p:nvPr>
        </p:nvSpPr>
        <p:spPr/>
        <p:txBody>
          <a:bodyPr/>
          <a:lstStyle/>
          <a:p>
            <a:fld id="{9B23D9D2-446A-4F4F-9145-5175F9706C88}" type="slidenum">
              <a:rPr lang="en-US" smtClean="0"/>
              <a:t>30</a:t>
            </a:fld>
            <a:endParaRPr lang="en-US"/>
          </a:p>
        </p:txBody>
      </p:sp>
    </p:spTree>
    <p:extLst>
      <p:ext uri="{BB962C8B-B14F-4D97-AF65-F5344CB8AC3E}">
        <p14:creationId xmlns:p14="http://schemas.microsoft.com/office/powerpoint/2010/main" val="14427994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Quick overview of coaching and mentoring.</a:t>
            </a:r>
            <a:r>
              <a:rPr lang="en-US" baseline="0" dirty="0" smtClean="0"/>
              <a:t> Just to review for Please Do Now</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***There are any number of coaching models that are appropriate in different situations. In the interest of having some common language for today, these are the definitions we will be using:</a:t>
            </a:r>
            <a:endParaRPr lang="en-US" baseline="0" dirty="0" smtClean="0"/>
          </a:p>
          <a:p>
            <a:r>
              <a:rPr lang="en-US" baseline="0" dirty="0" smtClean="0"/>
              <a:t>An instructional coach works with other teachers in a collaborative, non-evaluative way to improve practices, and also provides professional development</a:t>
            </a:r>
          </a:p>
          <a:p>
            <a:r>
              <a:rPr lang="en-US" baseline="0" dirty="0" smtClean="0"/>
              <a:t>Goal: To increase student learning</a:t>
            </a:r>
          </a:p>
          <a:p>
            <a:r>
              <a:rPr lang="en-US" baseline="0" dirty="0" smtClean="0"/>
              <a:t>A mentor works with coaches to guide and train them, and in much the same capacity as a coach works with other teachers.</a:t>
            </a:r>
          </a:p>
          <a:p>
            <a:r>
              <a:rPr lang="en-US" baseline="0" dirty="0" smtClean="0"/>
              <a:t>The difference is that a mentor is working with the coaches, not directly with the classroom teachers</a:t>
            </a:r>
            <a:endParaRPr lang="en-US" dirty="0"/>
          </a:p>
        </p:txBody>
      </p:sp>
      <p:sp>
        <p:nvSpPr>
          <p:cNvPr id="4" name="Slide Number Placeholder 3"/>
          <p:cNvSpPr>
            <a:spLocks noGrp="1"/>
          </p:cNvSpPr>
          <p:nvPr>
            <p:ph type="sldNum" sz="quarter" idx="10"/>
          </p:nvPr>
        </p:nvSpPr>
        <p:spPr/>
        <p:txBody>
          <a:bodyPr/>
          <a:lstStyle/>
          <a:p>
            <a:fld id="{9B23D9D2-446A-4F4F-9145-5175F9706C88}" type="slidenum">
              <a:rPr lang="en-US" smtClean="0"/>
              <a:t>3</a:t>
            </a:fld>
            <a:endParaRPr lang="en-US"/>
          </a:p>
        </p:txBody>
      </p:sp>
    </p:spTree>
    <p:extLst>
      <p:ext uri="{BB962C8B-B14F-4D97-AF65-F5344CB8AC3E}">
        <p14:creationId xmlns:p14="http://schemas.microsoft.com/office/powerpoint/2010/main" val="17313086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Write. Share on next slide</a:t>
            </a:r>
            <a:endParaRPr lang="en-US" dirty="0"/>
          </a:p>
        </p:txBody>
      </p:sp>
      <p:sp>
        <p:nvSpPr>
          <p:cNvPr id="4" name="Slide Number Placeholder 3"/>
          <p:cNvSpPr>
            <a:spLocks noGrp="1"/>
          </p:cNvSpPr>
          <p:nvPr>
            <p:ph type="sldNum" sz="quarter" idx="10"/>
          </p:nvPr>
        </p:nvSpPr>
        <p:spPr/>
        <p:txBody>
          <a:bodyPr/>
          <a:lstStyle/>
          <a:p>
            <a:fld id="{9B23D9D2-446A-4F4F-9145-5175F9706C88}" type="slidenum">
              <a:rPr lang="en-US" smtClean="0"/>
              <a:t>4</a:t>
            </a:fld>
            <a:endParaRPr lang="en-US"/>
          </a:p>
        </p:txBody>
      </p:sp>
    </p:spTree>
    <p:extLst>
      <p:ext uri="{BB962C8B-B14F-4D97-AF65-F5344CB8AC3E}">
        <p14:creationId xmlns:p14="http://schemas.microsoft.com/office/powerpoint/2010/main" val="8895736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Share,</a:t>
            </a:r>
            <a:r>
              <a:rPr lang="en-US" baseline="0" dirty="0" smtClean="0"/>
              <a:t> </a:t>
            </a:r>
            <a:r>
              <a:rPr lang="en-US" dirty="0" smtClean="0"/>
              <a:t>then use this to guide discussion</a:t>
            </a:r>
          </a:p>
          <a:p>
            <a:endParaRPr lang="en-US" dirty="0" smtClean="0"/>
          </a:p>
          <a:p>
            <a:r>
              <a:rPr lang="en-US" dirty="0" smtClean="0"/>
              <a:t>Take notes on needs, questions</a:t>
            </a:r>
          </a:p>
          <a:p>
            <a:endParaRPr lang="en-US" dirty="0"/>
          </a:p>
        </p:txBody>
      </p:sp>
      <p:sp>
        <p:nvSpPr>
          <p:cNvPr id="4" name="Slide Number Placeholder 3"/>
          <p:cNvSpPr>
            <a:spLocks noGrp="1"/>
          </p:cNvSpPr>
          <p:nvPr>
            <p:ph type="sldNum" sz="quarter" idx="10"/>
          </p:nvPr>
        </p:nvSpPr>
        <p:spPr/>
        <p:txBody>
          <a:bodyPr/>
          <a:lstStyle/>
          <a:p>
            <a:fld id="{9B23D9D2-446A-4F4F-9145-5175F9706C88}" type="slidenum">
              <a:rPr lang="en-US" smtClean="0"/>
              <a:t>5</a:t>
            </a:fld>
            <a:endParaRPr lang="en-US"/>
          </a:p>
        </p:txBody>
      </p:sp>
    </p:spTree>
    <p:extLst>
      <p:ext uri="{BB962C8B-B14F-4D97-AF65-F5344CB8AC3E}">
        <p14:creationId xmlns:p14="http://schemas.microsoft.com/office/powerpoint/2010/main" val="3368195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I want to look at</a:t>
            </a:r>
            <a:r>
              <a:rPr lang="en-US" baseline="0" dirty="0" smtClean="0"/>
              <a:t> some different coaching models,</a:t>
            </a:r>
          </a:p>
          <a:p>
            <a:r>
              <a:rPr lang="en-US" baseline="0" dirty="0" smtClean="0"/>
              <a:t>Talk about the framework used by PIIC (describe PIIC)</a:t>
            </a:r>
          </a:p>
          <a:p>
            <a:r>
              <a:rPr lang="en-US" baseline="0" dirty="0" smtClean="0"/>
              <a:t>Provide some resources</a:t>
            </a:r>
          </a:p>
          <a:p>
            <a:r>
              <a:rPr lang="en-US" baseline="0" dirty="0" smtClean="0"/>
              <a:t>And look at what coaching is and is not</a:t>
            </a:r>
            <a:endParaRPr lang="en-US" dirty="0"/>
          </a:p>
        </p:txBody>
      </p:sp>
      <p:sp>
        <p:nvSpPr>
          <p:cNvPr id="4" name="Slide Number Placeholder 3"/>
          <p:cNvSpPr>
            <a:spLocks noGrp="1"/>
          </p:cNvSpPr>
          <p:nvPr>
            <p:ph type="sldNum" sz="quarter" idx="10"/>
          </p:nvPr>
        </p:nvSpPr>
        <p:spPr/>
        <p:txBody>
          <a:bodyPr/>
          <a:lstStyle/>
          <a:p>
            <a:fld id="{9B23D9D2-446A-4F4F-9145-5175F9706C88}" type="slidenum">
              <a:rPr lang="en-US" smtClean="0"/>
              <a:t>6</a:t>
            </a:fld>
            <a:endParaRPr lang="en-US"/>
          </a:p>
        </p:txBody>
      </p:sp>
    </p:spTree>
    <p:extLst>
      <p:ext uri="{BB962C8B-B14F-4D97-AF65-F5344CB8AC3E}">
        <p14:creationId xmlns:p14="http://schemas.microsoft.com/office/powerpoint/2010/main" val="16574827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Being billed as the “go-to”</a:t>
            </a:r>
            <a:r>
              <a:rPr lang="en-US" baseline="0" dirty="0" smtClean="0"/>
              <a:t> book on coaching</a:t>
            </a:r>
          </a:p>
          <a:p>
            <a:endParaRPr lang="en-US" baseline="0" dirty="0" smtClean="0"/>
          </a:p>
          <a:p>
            <a:r>
              <a:rPr lang="en-US" baseline="0" dirty="0" smtClean="0"/>
              <a:t>Show and make available</a:t>
            </a:r>
            <a:endParaRPr lang="en-US" dirty="0"/>
          </a:p>
        </p:txBody>
      </p:sp>
      <p:sp>
        <p:nvSpPr>
          <p:cNvPr id="4" name="Slide Number Placeholder 3"/>
          <p:cNvSpPr>
            <a:spLocks noGrp="1"/>
          </p:cNvSpPr>
          <p:nvPr>
            <p:ph type="sldNum" sz="quarter" idx="10"/>
          </p:nvPr>
        </p:nvSpPr>
        <p:spPr/>
        <p:txBody>
          <a:bodyPr/>
          <a:lstStyle/>
          <a:p>
            <a:fld id="{9B23D9D2-446A-4F4F-9145-5175F9706C88}" type="slidenum">
              <a:rPr lang="en-US" smtClean="0"/>
              <a:t>7</a:t>
            </a:fld>
            <a:endParaRPr lang="en-US"/>
          </a:p>
        </p:txBody>
      </p:sp>
    </p:spTree>
    <p:extLst>
      <p:ext uri="{BB962C8B-B14F-4D97-AF65-F5344CB8AC3E}">
        <p14:creationId xmlns:p14="http://schemas.microsoft.com/office/powerpoint/2010/main" val="13760107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Describe the 4</a:t>
            </a:r>
            <a:r>
              <a:rPr lang="en-US" baseline="0" dirty="0" smtClean="0"/>
              <a:t> quadrants</a:t>
            </a:r>
            <a:endParaRPr lang="en-US" dirty="0"/>
          </a:p>
        </p:txBody>
      </p:sp>
      <p:sp>
        <p:nvSpPr>
          <p:cNvPr id="4" name="Slide Number Placeholder 3"/>
          <p:cNvSpPr>
            <a:spLocks noGrp="1"/>
          </p:cNvSpPr>
          <p:nvPr>
            <p:ph type="sldNum" sz="quarter" idx="10"/>
          </p:nvPr>
        </p:nvSpPr>
        <p:spPr/>
        <p:txBody>
          <a:bodyPr/>
          <a:lstStyle/>
          <a:p>
            <a:fld id="{9B23D9D2-446A-4F4F-9145-5175F9706C88}" type="slidenum">
              <a:rPr lang="en-US" smtClean="0"/>
              <a:t>8</a:t>
            </a:fld>
            <a:endParaRPr lang="en-US"/>
          </a:p>
        </p:txBody>
      </p:sp>
    </p:spTree>
    <p:extLst>
      <p:ext uri="{BB962C8B-B14F-4D97-AF65-F5344CB8AC3E}">
        <p14:creationId xmlns:p14="http://schemas.microsoft.com/office/powerpoint/2010/main" val="21932662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slides show some of the tie-ins to major concerns and initiatives. Not</a:t>
            </a:r>
            <a:r>
              <a:rPr lang="en-US" baseline="0" dirty="0" smtClean="0"/>
              <a:t> all of them will apply to what you are doing.</a:t>
            </a:r>
          </a:p>
          <a:p>
            <a:r>
              <a:rPr lang="en-US" dirty="0" smtClean="0"/>
              <a:t>I want</a:t>
            </a:r>
            <a:r>
              <a:rPr lang="en-US" baseline="0" dirty="0" smtClean="0"/>
              <a:t> you to be thinking about others, more specific to your work.</a:t>
            </a:r>
            <a:endParaRPr lang="en-US" dirty="0"/>
          </a:p>
        </p:txBody>
      </p:sp>
      <p:sp>
        <p:nvSpPr>
          <p:cNvPr id="4" name="Slide Number Placeholder 3"/>
          <p:cNvSpPr>
            <a:spLocks noGrp="1"/>
          </p:cNvSpPr>
          <p:nvPr>
            <p:ph type="sldNum" sz="quarter" idx="10"/>
          </p:nvPr>
        </p:nvSpPr>
        <p:spPr/>
        <p:txBody>
          <a:bodyPr/>
          <a:lstStyle/>
          <a:p>
            <a:fld id="{9B23D9D2-446A-4F4F-9145-5175F9706C88}" type="slidenum">
              <a:rPr lang="en-US" smtClean="0"/>
              <a:t>9</a:t>
            </a:fld>
            <a:endParaRPr lang="en-US"/>
          </a:p>
        </p:txBody>
      </p:sp>
    </p:spTree>
    <p:extLst>
      <p:ext uri="{BB962C8B-B14F-4D97-AF65-F5344CB8AC3E}">
        <p14:creationId xmlns:p14="http://schemas.microsoft.com/office/powerpoint/2010/main" val="3590687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8C584B3-D6F9-4B59-A276-765D1B56F363}" type="datetimeFigureOut">
              <a:rPr lang="en-US" smtClean="0"/>
              <a:t>5/14/2014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FBE85C-CC25-4823-8B5D-EF987FAFA52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C584B3-D6F9-4B59-A276-765D1B56F363}" type="datetimeFigureOut">
              <a:rPr lang="en-US" smtClean="0"/>
              <a:t>5/14/2014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FBE85C-CC25-4823-8B5D-EF987FAFA52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C584B3-D6F9-4B59-A276-765D1B56F363}" type="datetimeFigureOut">
              <a:rPr lang="en-US" smtClean="0"/>
              <a:t>5/14/2014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FBE85C-CC25-4823-8B5D-EF987FAFA52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C584B3-D6F9-4B59-A276-765D1B56F363}" type="datetimeFigureOut">
              <a:rPr lang="en-US" smtClean="0"/>
              <a:t>5/14/2014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FBE85C-CC25-4823-8B5D-EF987FAFA52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C584B3-D6F9-4B59-A276-765D1B56F363}" type="datetimeFigureOut">
              <a:rPr lang="en-US" smtClean="0"/>
              <a:t>5/14/2014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FBE85C-CC25-4823-8B5D-EF987FAFA52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8C584B3-D6F9-4B59-A276-765D1B56F363}" type="datetimeFigureOut">
              <a:rPr lang="en-US" smtClean="0"/>
              <a:t>5/14/2014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FBE85C-CC25-4823-8B5D-EF987FAFA52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8C584B3-D6F9-4B59-A276-765D1B56F363}" type="datetimeFigureOut">
              <a:rPr lang="en-US" smtClean="0"/>
              <a:t>5/14/2014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FBE85C-CC25-4823-8B5D-EF987FAFA52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C584B3-D6F9-4B59-A276-765D1B56F363}" type="datetimeFigureOut">
              <a:rPr lang="en-US" smtClean="0"/>
              <a:t>5/14/2014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FBE85C-CC25-4823-8B5D-EF987FAFA52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C584B3-D6F9-4B59-A276-765D1B56F363}" type="datetimeFigureOut">
              <a:rPr lang="en-US" smtClean="0"/>
              <a:t>5/14/2014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0FBE85C-CC25-4823-8B5D-EF987FAFA52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C584B3-D6F9-4B59-A276-765D1B56F363}" type="datetimeFigureOut">
              <a:rPr lang="en-US" smtClean="0"/>
              <a:t>5/14/2014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FBE85C-CC25-4823-8B5D-EF987FAFA52E}"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C8C584B3-D6F9-4B59-A276-765D1B56F363}" type="datetimeFigureOut">
              <a:rPr lang="en-US" smtClean="0"/>
              <a:t>5/14/2014</a:t>
            </a:fld>
            <a:endParaRPr lang="en-US"/>
          </a:p>
        </p:txBody>
      </p:sp>
      <p:sp>
        <p:nvSpPr>
          <p:cNvPr id="9" name="Slide Number Placeholder 8"/>
          <p:cNvSpPr>
            <a:spLocks noGrp="1"/>
          </p:cNvSpPr>
          <p:nvPr>
            <p:ph type="sldNum" sz="quarter" idx="11"/>
          </p:nvPr>
        </p:nvSpPr>
        <p:spPr/>
        <p:txBody>
          <a:bodyPr/>
          <a:lstStyle/>
          <a:p>
            <a:fld id="{D0FBE85C-CC25-4823-8B5D-EF987FAFA52E}"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D0FBE85C-CC25-4823-8B5D-EF987FAFA52E}"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C8C584B3-D6F9-4B59-A276-765D1B56F363}" type="datetimeFigureOut">
              <a:rPr lang="en-US" smtClean="0"/>
              <a:t>5/14/2014</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tinyurl.com/coachingTAC"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Instructional Coaching</a:t>
            </a:r>
            <a:br>
              <a:rPr lang="en-US" dirty="0" smtClean="0"/>
            </a:br>
            <a:endParaRPr lang="en-US" dirty="0"/>
          </a:p>
        </p:txBody>
      </p:sp>
      <p:sp>
        <p:nvSpPr>
          <p:cNvPr id="3" name="Subtitle 2"/>
          <p:cNvSpPr>
            <a:spLocks noGrp="1"/>
          </p:cNvSpPr>
          <p:nvPr>
            <p:ph type="subTitle" idx="1"/>
          </p:nvPr>
        </p:nvSpPr>
        <p:spPr/>
        <p:txBody>
          <a:bodyPr/>
          <a:lstStyle/>
          <a:p>
            <a:r>
              <a:rPr lang="en-US" dirty="0" smtClean="0"/>
              <a:t>May 15, 2014</a:t>
            </a:r>
          </a:p>
          <a:p>
            <a:r>
              <a:rPr lang="en-US" dirty="0" smtClean="0"/>
              <a:t>ARIN TAC</a:t>
            </a:r>
            <a:endParaRPr lang="en-US" dirty="0"/>
          </a:p>
        </p:txBody>
      </p:sp>
    </p:spTree>
    <p:extLst>
      <p:ext uri="{BB962C8B-B14F-4D97-AF65-F5344CB8AC3E}">
        <p14:creationId xmlns:p14="http://schemas.microsoft.com/office/powerpoint/2010/main" val="41478113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77987"/>
            <a:ext cx="8229600" cy="4525963"/>
          </a:xfrm>
        </p:spPr>
        <p:txBody>
          <a:bodyPr/>
          <a:lstStyle/>
          <a:p>
            <a:r>
              <a:rPr lang="en-US" dirty="0" smtClean="0"/>
              <a:t>Coaches provide in-house professional development in their buildings</a:t>
            </a:r>
          </a:p>
          <a:p>
            <a:endParaRPr lang="en-US" dirty="0" smtClean="0"/>
          </a:p>
          <a:p>
            <a:r>
              <a:rPr lang="en-US" dirty="0" smtClean="0"/>
              <a:t>Ongoing PD instead of “one-and-done”</a:t>
            </a:r>
          </a:p>
          <a:p>
            <a:pPr lvl="1"/>
            <a:r>
              <a:rPr lang="en-US" dirty="0" smtClean="0"/>
              <a:t>One-on-one coaching</a:t>
            </a:r>
          </a:p>
          <a:p>
            <a:pPr lvl="1"/>
            <a:r>
              <a:rPr lang="en-US" dirty="0" smtClean="0"/>
              <a:t>In-service training</a:t>
            </a:r>
          </a:p>
          <a:p>
            <a:pPr lvl="1"/>
            <a:r>
              <a:rPr lang="en-US" dirty="0" smtClean="0"/>
              <a:t>Faculty meetings</a:t>
            </a:r>
          </a:p>
          <a:p>
            <a:pPr lvl="1"/>
            <a:r>
              <a:rPr lang="en-US" dirty="0" smtClean="0"/>
              <a:t>Study groups</a:t>
            </a:r>
          </a:p>
          <a:p>
            <a:pPr lvl="1"/>
            <a:r>
              <a:rPr lang="en-US" dirty="0" smtClean="0"/>
              <a:t>Data / Planning teams</a:t>
            </a:r>
            <a:endParaRPr lang="en-US" dirty="0"/>
          </a:p>
        </p:txBody>
      </p:sp>
      <p:sp>
        <p:nvSpPr>
          <p:cNvPr id="2" name="Title 1"/>
          <p:cNvSpPr>
            <a:spLocks noGrp="1"/>
          </p:cNvSpPr>
          <p:nvPr>
            <p:ph type="title"/>
          </p:nvPr>
        </p:nvSpPr>
        <p:spPr/>
        <p:txBody>
          <a:bodyPr>
            <a:noAutofit/>
          </a:bodyPr>
          <a:lstStyle/>
          <a:p>
            <a:pPr algn="ctr"/>
            <a:r>
              <a:rPr lang="en-US" sz="3200" dirty="0" smtClean="0"/>
              <a:t>One-on-One and Small Group Support</a:t>
            </a:r>
            <a:endParaRPr lang="en-US" sz="3200" dirty="0"/>
          </a:p>
        </p:txBody>
      </p:sp>
    </p:spTree>
    <p:extLst>
      <p:ext uri="{BB962C8B-B14F-4D97-AF65-F5344CB8AC3E}">
        <p14:creationId xmlns:p14="http://schemas.microsoft.com/office/powerpoint/2010/main" val="42753045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528637"/>
            <a:ext cx="7886700" cy="580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15571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52587"/>
            <a:ext cx="8229600" cy="4525963"/>
          </a:xfrm>
        </p:spPr>
        <p:txBody>
          <a:bodyPr/>
          <a:lstStyle/>
          <a:p>
            <a:r>
              <a:rPr lang="en-US" dirty="0" smtClean="0"/>
              <a:t>Coaches work with teachers to collect and use</a:t>
            </a:r>
          </a:p>
          <a:p>
            <a:pPr lvl="1"/>
            <a:r>
              <a:rPr lang="en-US" dirty="0" smtClean="0"/>
              <a:t>Classroom data</a:t>
            </a:r>
          </a:p>
          <a:p>
            <a:pPr lvl="1"/>
            <a:r>
              <a:rPr lang="en-US" dirty="0" smtClean="0"/>
              <a:t>Formative assessment data</a:t>
            </a:r>
          </a:p>
          <a:p>
            <a:pPr lvl="1"/>
            <a:endParaRPr lang="en-US" dirty="0" smtClean="0"/>
          </a:p>
          <a:p>
            <a:r>
              <a:rPr lang="en-US" dirty="0" smtClean="0"/>
              <a:t>Coaches are teacher-leaders in</a:t>
            </a:r>
          </a:p>
          <a:p>
            <a:pPr lvl="1"/>
            <a:r>
              <a:rPr lang="en-US" dirty="0" smtClean="0"/>
              <a:t>Data-driven decision making</a:t>
            </a:r>
          </a:p>
          <a:p>
            <a:pPr lvl="1"/>
            <a:r>
              <a:rPr lang="en-US" dirty="0" smtClean="0"/>
              <a:t>PVAAS</a:t>
            </a:r>
          </a:p>
          <a:p>
            <a:pPr lvl="1"/>
            <a:r>
              <a:rPr lang="en-US" dirty="0" smtClean="0"/>
              <a:t>CDT</a:t>
            </a:r>
          </a:p>
        </p:txBody>
      </p:sp>
      <p:sp>
        <p:nvSpPr>
          <p:cNvPr id="2" name="Title 1"/>
          <p:cNvSpPr>
            <a:spLocks noGrp="1"/>
          </p:cNvSpPr>
          <p:nvPr>
            <p:ph type="title"/>
          </p:nvPr>
        </p:nvSpPr>
        <p:spPr/>
        <p:txBody>
          <a:bodyPr>
            <a:noAutofit/>
          </a:bodyPr>
          <a:lstStyle/>
          <a:p>
            <a:pPr algn="ctr"/>
            <a:r>
              <a:rPr lang="en-US" sz="3200" dirty="0" smtClean="0"/>
              <a:t>Collecting, Analyzing, and Using Data</a:t>
            </a:r>
            <a:endParaRPr lang="en-US" sz="3200" dirty="0"/>
          </a:p>
        </p:txBody>
      </p:sp>
    </p:spTree>
    <p:extLst>
      <p:ext uri="{BB962C8B-B14F-4D97-AF65-F5344CB8AC3E}">
        <p14:creationId xmlns:p14="http://schemas.microsoft.com/office/powerpoint/2010/main" val="23250843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628650"/>
            <a:ext cx="8210550" cy="560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89289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8640" y="1600200"/>
            <a:ext cx="8229600" cy="4525963"/>
          </a:xfrm>
        </p:spPr>
        <p:txBody>
          <a:bodyPr/>
          <a:lstStyle/>
          <a:p>
            <a:r>
              <a:rPr lang="en-US" dirty="0" smtClean="0"/>
              <a:t>As we transition to the Keystone Exams and PA Common Core Standards:</a:t>
            </a:r>
          </a:p>
          <a:p>
            <a:pPr lvl="1"/>
            <a:endParaRPr lang="en-US" dirty="0" smtClean="0"/>
          </a:p>
          <a:p>
            <a:pPr lvl="1"/>
            <a:r>
              <a:rPr lang="en-US" dirty="0" smtClean="0"/>
              <a:t>Coaches conduct turn-around training and one-on-one coaching to incorporate literacy into the content areas</a:t>
            </a:r>
          </a:p>
          <a:p>
            <a:pPr lvl="1"/>
            <a:endParaRPr lang="en-US" dirty="0" smtClean="0"/>
          </a:p>
          <a:p>
            <a:pPr lvl="1"/>
            <a:r>
              <a:rPr lang="en-US" dirty="0" smtClean="0"/>
              <a:t>The PLN course provides coaches and teachers with a wide variety of highly effective literacy strategies and lesson planning practices</a:t>
            </a:r>
            <a:endParaRPr lang="en-US" dirty="0"/>
          </a:p>
        </p:txBody>
      </p:sp>
      <p:sp>
        <p:nvSpPr>
          <p:cNvPr id="2" name="Title 1"/>
          <p:cNvSpPr>
            <a:spLocks noGrp="1"/>
          </p:cNvSpPr>
          <p:nvPr>
            <p:ph type="title"/>
          </p:nvPr>
        </p:nvSpPr>
        <p:spPr/>
        <p:txBody>
          <a:bodyPr>
            <a:normAutofit fontScale="90000"/>
          </a:bodyPr>
          <a:lstStyle/>
          <a:p>
            <a:r>
              <a:rPr lang="en-US" dirty="0" smtClean="0"/>
              <a:t>Evidence-Based Literacy Strategies</a:t>
            </a:r>
            <a:endParaRPr lang="en-US" dirty="0"/>
          </a:p>
        </p:txBody>
      </p:sp>
    </p:spTree>
    <p:extLst>
      <p:ext uri="{BB962C8B-B14F-4D97-AF65-F5344CB8AC3E}">
        <p14:creationId xmlns:p14="http://schemas.microsoft.com/office/powerpoint/2010/main" val="15489121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614362"/>
            <a:ext cx="7839075" cy="562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05382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828800"/>
            <a:ext cx="7924800" cy="4525963"/>
          </a:xfrm>
        </p:spPr>
        <p:txBody>
          <a:bodyPr/>
          <a:lstStyle/>
          <a:p>
            <a:r>
              <a:rPr lang="en-US" dirty="0" smtClean="0"/>
              <a:t>As we transition to the Educator Effectiveness model:</a:t>
            </a:r>
          </a:p>
          <a:p>
            <a:pPr lvl="1"/>
            <a:endParaRPr lang="en-US" dirty="0" smtClean="0"/>
          </a:p>
          <a:p>
            <a:pPr lvl="1"/>
            <a:r>
              <a:rPr lang="en-US" dirty="0" smtClean="0"/>
              <a:t>Coaches work with teachers to facilitate professional growth</a:t>
            </a:r>
          </a:p>
          <a:p>
            <a:pPr lvl="1"/>
            <a:endParaRPr lang="en-US" dirty="0" smtClean="0"/>
          </a:p>
          <a:p>
            <a:pPr lvl="1"/>
            <a:r>
              <a:rPr lang="en-US" dirty="0" smtClean="0"/>
              <a:t>Coaches and teachers work one-on-one to address the goals set during the observation process</a:t>
            </a:r>
            <a:endParaRPr lang="en-US" dirty="0"/>
          </a:p>
        </p:txBody>
      </p:sp>
      <p:sp>
        <p:nvSpPr>
          <p:cNvPr id="2" name="Title 1"/>
          <p:cNvSpPr>
            <a:spLocks noGrp="1"/>
          </p:cNvSpPr>
          <p:nvPr>
            <p:ph type="title"/>
          </p:nvPr>
        </p:nvSpPr>
        <p:spPr/>
        <p:txBody>
          <a:bodyPr>
            <a:normAutofit/>
          </a:bodyPr>
          <a:lstStyle/>
          <a:p>
            <a:pPr algn="ctr"/>
            <a:r>
              <a:rPr lang="en-US" sz="3200" dirty="0" smtClean="0"/>
              <a:t>Reflective and Non-Evaluative Practices</a:t>
            </a:r>
            <a:endParaRPr lang="en-US" sz="3200" dirty="0"/>
          </a:p>
        </p:txBody>
      </p:sp>
    </p:spTree>
    <p:extLst>
      <p:ext uri="{BB962C8B-B14F-4D97-AF65-F5344CB8AC3E}">
        <p14:creationId xmlns:p14="http://schemas.microsoft.com/office/powerpoint/2010/main" val="8443024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7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the Field:</a:t>
            </a:r>
            <a:endParaRPr lang="en-US" dirty="0"/>
          </a:p>
        </p:txBody>
      </p:sp>
      <p:sp>
        <p:nvSpPr>
          <p:cNvPr id="3" name="Content Placeholder 2"/>
          <p:cNvSpPr>
            <a:spLocks noGrp="1"/>
          </p:cNvSpPr>
          <p:nvPr>
            <p:ph idx="1"/>
          </p:nvPr>
        </p:nvSpPr>
        <p:spPr/>
        <p:txBody>
          <a:bodyPr>
            <a:normAutofit/>
          </a:bodyPr>
          <a:lstStyle/>
          <a:p>
            <a:r>
              <a:rPr lang="en-US" sz="4000" dirty="0" smtClean="0"/>
              <a:t>What do these 4 quadrants look like in your work?</a:t>
            </a:r>
          </a:p>
          <a:p>
            <a:endParaRPr lang="en-US" sz="4000" dirty="0" smtClean="0"/>
          </a:p>
          <a:p>
            <a:pPr marL="114300" indent="0">
              <a:buNone/>
            </a:pPr>
            <a:r>
              <a:rPr lang="en-US" sz="4000" dirty="0" smtClean="0">
                <a:solidFill>
                  <a:srgbClr val="002060"/>
                </a:solidFill>
                <a:hlinkClick r:id="rId4"/>
              </a:rPr>
              <a:t>tinyurl.com/</a:t>
            </a:r>
            <a:r>
              <a:rPr lang="en-US" sz="4000" dirty="0" err="1" smtClean="0">
                <a:solidFill>
                  <a:srgbClr val="002060"/>
                </a:solidFill>
                <a:hlinkClick r:id="rId4"/>
              </a:rPr>
              <a:t>coachingTAC</a:t>
            </a:r>
            <a:endParaRPr lang="en-US" sz="4000" dirty="0">
              <a:solidFill>
                <a:srgbClr val="002060"/>
              </a:solidFill>
            </a:endParaRPr>
          </a:p>
        </p:txBody>
      </p:sp>
    </p:spTree>
    <p:extLst>
      <p:ext uri="{BB962C8B-B14F-4D97-AF65-F5344CB8AC3E}">
        <p14:creationId xmlns:p14="http://schemas.microsoft.com/office/powerpoint/2010/main" val="38210854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BDA</a:t>
            </a:r>
            <a:endParaRPr lang="en-US" dirty="0"/>
          </a:p>
        </p:txBody>
      </p:sp>
      <p:sp>
        <p:nvSpPr>
          <p:cNvPr id="3" name="Content Placeholder 2"/>
          <p:cNvSpPr>
            <a:spLocks noGrp="1"/>
          </p:cNvSpPr>
          <p:nvPr>
            <p:ph idx="1"/>
          </p:nvPr>
        </p:nvSpPr>
        <p:spPr/>
        <p:txBody>
          <a:bodyPr/>
          <a:lstStyle/>
          <a:p>
            <a:pPr marL="114300" indent="0">
              <a:buNone/>
            </a:pPr>
            <a:r>
              <a:rPr lang="en-US" sz="3200" b="1" dirty="0" smtClean="0"/>
              <a:t>Have a game plan.</a:t>
            </a:r>
          </a:p>
          <a:p>
            <a:pPr marL="114300" indent="0">
              <a:buNone/>
            </a:pPr>
            <a:r>
              <a:rPr lang="en-US" sz="3200" b="1" dirty="0" smtClean="0"/>
              <a:t>Watch the tape.</a:t>
            </a:r>
          </a:p>
          <a:p>
            <a:pPr marL="114300" indent="0">
              <a:buNone/>
            </a:pPr>
            <a:r>
              <a:rPr lang="en-US" sz="3200" b="1" dirty="0" smtClean="0"/>
              <a:t>It doesn’t all happen on the field!</a:t>
            </a:r>
          </a:p>
          <a:p>
            <a:endParaRPr lang="en-US" dirty="0"/>
          </a:p>
          <a:p>
            <a:endParaRPr lang="en-US" dirty="0"/>
          </a:p>
        </p:txBody>
      </p:sp>
      <p:pic>
        <p:nvPicPr>
          <p:cNvPr id="4" name="Picture 2" descr="C:\Users\ARIN\AppData\Local\Microsoft\Windows\Temporary Internet Files\Content.IE5\27XK04GN\MC90028897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52600" y="3733800"/>
            <a:ext cx="3810000" cy="2514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19863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466018913"/>
              </p:ext>
            </p:extLst>
          </p:nvPr>
        </p:nvGraphicFramePr>
        <p:xfrm>
          <a:off x="304800" y="1447800"/>
          <a:ext cx="8001000" cy="4525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lstStyle/>
          <a:p>
            <a:pPr algn="ctr"/>
            <a:r>
              <a:rPr lang="en-US" dirty="0"/>
              <a:t>The BDA Coaching Cycle</a:t>
            </a:r>
          </a:p>
        </p:txBody>
      </p:sp>
      <p:sp>
        <p:nvSpPr>
          <p:cNvPr id="6" name="TextBox 5"/>
          <p:cNvSpPr txBox="1"/>
          <p:nvPr/>
        </p:nvSpPr>
        <p:spPr>
          <a:xfrm>
            <a:off x="4724399" y="2819400"/>
            <a:ext cx="2212465" cy="1477328"/>
          </a:xfrm>
          <a:prstGeom prst="rect">
            <a:avLst/>
          </a:prstGeom>
          <a:noFill/>
        </p:spPr>
        <p:txBody>
          <a:bodyPr wrap="none" rtlCol="0">
            <a:spAutoFit/>
          </a:bodyPr>
          <a:lstStyle/>
          <a:p>
            <a:pPr marL="285750" lvl="0" indent="-285750">
              <a:lnSpc>
                <a:spcPct val="150000"/>
              </a:lnSpc>
              <a:buFont typeface="Arial" pitchFamily="34" charset="0"/>
              <a:buChar char="•"/>
            </a:pPr>
            <a:r>
              <a:rPr lang="en-US" sz="2400" dirty="0" smtClean="0">
                <a:latin typeface="+mn-lt"/>
              </a:rPr>
              <a:t>Visiting</a:t>
            </a:r>
            <a:endParaRPr lang="en-US" sz="2400" dirty="0">
              <a:latin typeface="+mn-lt"/>
            </a:endParaRPr>
          </a:p>
          <a:p>
            <a:pPr marL="285750" lvl="0" indent="-285750">
              <a:lnSpc>
                <a:spcPct val="150000"/>
              </a:lnSpc>
              <a:buFont typeface="Arial" pitchFamily="34" charset="0"/>
              <a:buChar char="•"/>
            </a:pPr>
            <a:r>
              <a:rPr lang="en-US" sz="2400" dirty="0" smtClean="0">
                <a:latin typeface="+mn-lt"/>
              </a:rPr>
              <a:t>Note </a:t>
            </a:r>
            <a:r>
              <a:rPr lang="en-US" sz="2400" dirty="0">
                <a:latin typeface="+mn-lt"/>
              </a:rPr>
              <a:t>taking</a:t>
            </a:r>
          </a:p>
          <a:p>
            <a:endParaRPr lang="en-US" dirty="0"/>
          </a:p>
        </p:txBody>
      </p:sp>
    </p:spTree>
    <p:extLst>
      <p:ext uri="{BB962C8B-B14F-4D97-AF65-F5344CB8AC3E}">
        <p14:creationId xmlns:p14="http://schemas.microsoft.com/office/powerpoint/2010/main" val="40587000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228600"/>
            <a:ext cx="8383270" cy="6248400"/>
          </a:xfrm>
          <a:prstGeom prst="rect">
            <a:avLst/>
          </a:prstGeom>
        </p:spPr>
      </p:pic>
    </p:spTree>
    <p:extLst>
      <p:ext uri="{BB962C8B-B14F-4D97-AF65-F5344CB8AC3E}">
        <p14:creationId xmlns:p14="http://schemas.microsoft.com/office/powerpoint/2010/main" val="26723467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it look like…</a:t>
            </a:r>
            <a:endParaRPr lang="en-US" dirty="0"/>
          </a:p>
        </p:txBody>
      </p:sp>
      <p:sp>
        <p:nvSpPr>
          <p:cNvPr id="3" name="Content Placeholder 2"/>
          <p:cNvSpPr>
            <a:spLocks noGrp="1"/>
          </p:cNvSpPr>
          <p:nvPr>
            <p:ph idx="1"/>
          </p:nvPr>
        </p:nvSpPr>
        <p:spPr/>
        <p:txBody>
          <a:bodyPr>
            <a:normAutofit/>
          </a:bodyPr>
          <a:lstStyle/>
          <a:p>
            <a:r>
              <a:rPr lang="en-US" sz="3200" dirty="0" smtClean="0"/>
              <a:t>In your work…</a:t>
            </a:r>
          </a:p>
          <a:p>
            <a:pPr lvl="1"/>
            <a:r>
              <a:rPr lang="en-US" sz="3200" dirty="0" smtClean="0"/>
              <a:t>Where are these three steps strong? </a:t>
            </a:r>
          </a:p>
          <a:p>
            <a:pPr lvl="1"/>
            <a:r>
              <a:rPr lang="en-US" sz="3200" dirty="0" smtClean="0"/>
              <a:t>Where do you see room for growth?</a:t>
            </a:r>
          </a:p>
          <a:p>
            <a:pPr lvl="1"/>
            <a:r>
              <a:rPr lang="en-US" sz="3200" dirty="0" smtClean="0"/>
              <a:t>How can we address that?</a:t>
            </a:r>
            <a:endParaRPr lang="en-US" sz="3200" dirty="0"/>
          </a:p>
        </p:txBody>
      </p:sp>
    </p:spTree>
    <p:extLst>
      <p:ext uri="{BB962C8B-B14F-4D97-AF65-F5344CB8AC3E}">
        <p14:creationId xmlns:p14="http://schemas.microsoft.com/office/powerpoint/2010/main" val="25891927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coaching is…</a:t>
            </a:r>
            <a:endParaRPr lang="en-US" dirty="0"/>
          </a:p>
        </p:txBody>
      </p:sp>
      <p:sp>
        <p:nvSpPr>
          <p:cNvPr id="3" name="Content Placeholder 2"/>
          <p:cNvSpPr>
            <a:spLocks noGrp="1"/>
          </p:cNvSpPr>
          <p:nvPr>
            <p:ph idx="1"/>
          </p:nvPr>
        </p:nvSpPr>
        <p:spPr/>
        <p:txBody>
          <a:bodyPr>
            <a:normAutofit/>
          </a:bodyPr>
          <a:lstStyle/>
          <a:p>
            <a:r>
              <a:rPr lang="en-US" sz="2800" dirty="0" smtClean="0"/>
              <a:t>What are some examples of what coaching </a:t>
            </a:r>
            <a:r>
              <a:rPr lang="en-US" sz="2800" b="1" i="1" dirty="0" smtClean="0"/>
              <a:t>is</a:t>
            </a:r>
            <a:r>
              <a:rPr lang="en-US" sz="2800" dirty="0" smtClean="0"/>
              <a:t>?</a:t>
            </a:r>
          </a:p>
          <a:p>
            <a:endParaRPr lang="en-US" sz="2800" dirty="0" smtClean="0"/>
          </a:p>
          <a:p>
            <a:r>
              <a:rPr lang="en-US" sz="2800" dirty="0" smtClean="0"/>
              <a:t>What makes for a successful coaching interaction?</a:t>
            </a:r>
          </a:p>
          <a:p>
            <a:endParaRPr lang="en-US" sz="2800" dirty="0" smtClean="0"/>
          </a:p>
          <a:p>
            <a:r>
              <a:rPr lang="en-US" sz="2800" dirty="0" smtClean="0"/>
              <a:t>What about mentoring?</a:t>
            </a:r>
            <a:endParaRPr lang="en-US" sz="2800" dirty="0"/>
          </a:p>
        </p:txBody>
      </p:sp>
    </p:spTree>
    <p:extLst>
      <p:ext uri="{BB962C8B-B14F-4D97-AF65-F5344CB8AC3E}">
        <p14:creationId xmlns:p14="http://schemas.microsoft.com/office/powerpoint/2010/main" val="16744056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Non-examples</a:t>
            </a:r>
            <a:endParaRPr lang="en-US" dirty="0"/>
          </a:p>
        </p:txBody>
      </p:sp>
      <p:sp>
        <p:nvSpPr>
          <p:cNvPr id="3" name="Content Placeholder 2"/>
          <p:cNvSpPr>
            <a:spLocks noGrp="1"/>
          </p:cNvSpPr>
          <p:nvPr>
            <p:ph idx="1"/>
          </p:nvPr>
        </p:nvSpPr>
        <p:spPr/>
        <p:txBody>
          <a:bodyPr>
            <a:normAutofit/>
          </a:bodyPr>
          <a:lstStyle/>
          <a:p>
            <a:r>
              <a:rPr lang="en-US" sz="3200" dirty="0" smtClean="0"/>
              <a:t>What should we avoid?</a:t>
            </a:r>
          </a:p>
          <a:p>
            <a:endParaRPr lang="en-US" sz="3200" dirty="0" smtClean="0"/>
          </a:p>
          <a:p>
            <a:r>
              <a:rPr lang="en-US" sz="3200" dirty="0" smtClean="0"/>
              <a:t>What does coaching NOT look like?</a:t>
            </a:r>
          </a:p>
        </p:txBody>
      </p:sp>
    </p:spTree>
    <p:extLst>
      <p:ext uri="{BB962C8B-B14F-4D97-AF65-F5344CB8AC3E}">
        <p14:creationId xmlns:p14="http://schemas.microsoft.com/office/powerpoint/2010/main" val="5745379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 good ways…</a:t>
            </a:r>
            <a:endParaRPr lang="en-US" dirty="0"/>
          </a:p>
        </p:txBody>
      </p:sp>
      <p:sp>
        <p:nvSpPr>
          <p:cNvPr id="3" name="Content Placeholder 2"/>
          <p:cNvSpPr>
            <a:spLocks noGrp="1"/>
          </p:cNvSpPr>
          <p:nvPr>
            <p:ph idx="1"/>
          </p:nvPr>
        </p:nvSpPr>
        <p:spPr/>
        <p:txBody>
          <a:bodyPr>
            <a:normAutofit/>
          </a:bodyPr>
          <a:lstStyle/>
          <a:p>
            <a:r>
              <a:rPr lang="en-US" sz="2800" dirty="0" smtClean="0"/>
              <a:t>Read the article “10 Good Ways to Ensure Bad Professional Learning”</a:t>
            </a:r>
          </a:p>
          <a:p>
            <a:endParaRPr lang="en-US" sz="2800" dirty="0" smtClean="0"/>
          </a:p>
          <a:p>
            <a:r>
              <a:rPr lang="en-US" sz="2800" dirty="0" smtClean="0"/>
              <a:t>Circle 5 key words or phrases that stand out to you</a:t>
            </a:r>
          </a:p>
          <a:p>
            <a:endParaRPr lang="en-US" sz="2800" dirty="0" smtClean="0"/>
          </a:p>
          <a:p>
            <a:r>
              <a:rPr lang="en-US" sz="2800" dirty="0" smtClean="0"/>
              <a:t>Underline the ONE most important thing to look out for</a:t>
            </a:r>
            <a:endParaRPr lang="en-US" sz="2800" dirty="0"/>
          </a:p>
        </p:txBody>
      </p:sp>
    </p:spTree>
    <p:extLst>
      <p:ext uri="{BB962C8B-B14F-4D97-AF65-F5344CB8AC3E}">
        <p14:creationId xmlns:p14="http://schemas.microsoft.com/office/powerpoint/2010/main" val="36730951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Bridges	</a:t>
            </a:r>
            <a:endParaRPr lang="en-US" dirty="0"/>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81000" y="1371600"/>
            <a:ext cx="7591952"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65806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Daddio_2\Dropbox\PIIC\Monthly Meetings\November 2013\five-frogs-lo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3429000"/>
            <a:ext cx="6324600" cy="355758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274638"/>
            <a:ext cx="7620000" cy="3687762"/>
          </a:xfrm>
        </p:spPr>
        <p:txBody>
          <a:bodyPr/>
          <a:lstStyle/>
          <a:p>
            <a:pPr algn="ctr"/>
            <a:r>
              <a:rPr lang="en-US" dirty="0" smtClean="0"/>
              <a:t>Five frogs are sitting on a log. Four decide to jump off.</a:t>
            </a:r>
            <a:br>
              <a:rPr lang="en-US" dirty="0" smtClean="0"/>
            </a:br>
            <a:r>
              <a:rPr lang="en-US" dirty="0"/>
              <a:t/>
            </a:r>
            <a:br>
              <a:rPr lang="en-US" dirty="0"/>
            </a:br>
            <a:r>
              <a:rPr lang="en-US" dirty="0" smtClean="0"/>
              <a:t>How many are left?</a:t>
            </a:r>
            <a:endParaRPr lang="en-US" dirty="0"/>
          </a:p>
        </p:txBody>
      </p:sp>
    </p:spTree>
    <p:extLst>
      <p:ext uri="{BB962C8B-B14F-4D97-AF65-F5344CB8AC3E}">
        <p14:creationId xmlns:p14="http://schemas.microsoft.com/office/powerpoint/2010/main" val="17717281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Daddio_2\Dropbox\PIIC\Monthly Meetings\November 2013\five-frogs-lo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3429000"/>
            <a:ext cx="6324600" cy="355758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274638"/>
            <a:ext cx="7620000" cy="3687762"/>
          </a:xfrm>
        </p:spPr>
        <p:txBody>
          <a:bodyPr/>
          <a:lstStyle/>
          <a:p>
            <a:pPr algn="ctr"/>
            <a:r>
              <a:rPr lang="en-US" sz="4800" b="1" dirty="0" smtClean="0"/>
              <a:t>Five, because deciding is different than doing.</a:t>
            </a:r>
            <a:endParaRPr lang="en-US" sz="4800" b="1" dirty="0"/>
          </a:p>
        </p:txBody>
      </p:sp>
    </p:spTree>
    <p:extLst>
      <p:ext uri="{BB962C8B-B14F-4D97-AF65-F5344CB8AC3E}">
        <p14:creationId xmlns:p14="http://schemas.microsoft.com/office/powerpoint/2010/main" val="8747038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for  a  Successful</a:t>
            </a:r>
            <a:br>
              <a:rPr lang="en-US" dirty="0" smtClean="0"/>
            </a:br>
            <a:r>
              <a:rPr lang="en-US" dirty="0" smtClean="0"/>
              <a:t>First  (or  </a:t>
            </a:r>
            <a:r>
              <a:rPr lang="en-US" i="1" dirty="0" smtClean="0"/>
              <a:t>next</a:t>
            </a:r>
            <a:r>
              <a:rPr lang="en-US" dirty="0" smtClean="0"/>
              <a:t>)  Interaction</a:t>
            </a:r>
            <a:endParaRPr lang="en-US" dirty="0"/>
          </a:p>
        </p:txBody>
      </p:sp>
      <p:sp>
        <p:nvSpPr>
          <p:cNvPr id="3" name="Content Placeholder 2"/>
          <p:cNvSpPr>
            <a:spLocks noGrp="1"/>
          </p:cNvSpPr>
          <p:nvPr>
            <p:ph idx="1"/>
          </p:nvPr>
        </p:nvSpPr>
        <p:spPr/>
        <p:txBody>
          <a:bodyPr>
            <a:normAutofit lnSpcReduction="10000"/>
          </a:bodyPr>
          <a:lstStyle/>
          <a:p>
            <a:r>
              <a:rPr lang="en-US" sz="2800" dirty="0" smtClean="0"/>
              <a:t>Remember: </a:t>
            </a:r>
            <a:r>
              <a:rPr lang="en-US" sz="2800" i="1" dirty="0" smtClean="0">
                <a:solidFill>
                  <a:schemeClr val="accent3">
                    <a:lumMod val="75000"/>
                  </a:schemeClr>
                </a:solidFill>
              </a:rPr>
              <a:t>“Deciding is different than doing”</a:t>
            </a:r>
            <a:r>
              <a:rPr lang="en-US" sz="2800" dirty="0"/>
              <a:t> </a:t>
            </a:r>
            <a:endParaRPr lang="en-US" sz="2800" dirty="0" smtClean="0"/>
          </a:p>
          <a:p>
            <a:endParaRPr lang="en-US" sz="2400" dirty="0" smtClean="0"/>
          </a:p>
          <a:p>
            <a:r>
              <a:rPr lang="en-US" sz="2400" dirty="0" smtClean="0"/>
              <a:t>What will yo</a:t>
            </a:r>
            <a:r>
              <a:rPr lang="en-US" sz="2400" dirty="0" smtClean="0"/>
              <a:t>u do to make your coaching interactions more meaningful?</a:t>
            </a:r>
            <a:endParaRPr lang="en-US" sz="2400" dirty="0" smtClean="0"/>
          </a:p>
          <a:p>
            <a:endParaRPr lang="en-US" sz="2400" dirty="0" smtClean="0"/>
          </a:p>
          <a:p>
            <a:r>
              <a:rPr lang="en-US" sz="2400" dirty="0" smtClean="0"/>
              <a:t>How can you commit </a:t>
            </a:r>
            <a:r>
              <a:rPr lang="en-US" sz="2400" dirty="0" smtClean="0"/>
              <a:t>to a successful </a:t>
            </a:r>
            <a:r>
              <a:rPr lang="en-US" sz="2400" dirty="0" smtClean="0"/>
              <a:t>interaction?</a:t>
            </a:r>
            <a:endParaRPr lang="en-US" sz="2400" dirty="0" smtClean="0"/>
          </a:p>
          <a:p>
            <a:pPr lvl="1"/>
            <a:r>
              <a:rPr lang="en-US" sz="2400" dirty="0" smtClean="0"/>
              <a:t>What will you need to do?</a:t>
            </a:r>
          </a:p>
          <a:p>
            <a:pPr lvl="1"/>
            <a:r>
              <a:rPr lang="en-US" sz="2400" dirty="0" smtClean="0"/>
              <a:t>When?</a:t>
            </a:r>
          </a:p>
          <a:p>
            <a:pPr lvl="1"/>
            <a:r>
              <a:rPr lang="en-US" sz="2400" dirty="0" smtClean="0"/>
              <a:t>What roadblocks stand in your way?</a:t>
            </a:r>
          </a:p>
          <a:p>
            <a:pPr lvl="1"/>
            <a:r>
              <a:rPr lang="en-US" sz="2400" dirty="0" smtClean="0"/>
              <a:t>How can you overcome them?</a:t>
            </a:r>
          </a:p>
          <a:p>
            <a:pPr lvl="1"/>
            <a:r>
              <a:rPr lang="en-US" sz="2400" dirty="0" smtClean="0"/>
              <a:t>What supports will you need?</a:t>
            </a:r>
            <a:endParaRPr lang="en-US" sz="2400" dirty="0"/>
          </a:p>
          <a:p>
            <a:endParaRPr lang="en-US" i="1" dirty="0">
              <a:solidFill>
                <a:schemeClr val="accent3">
                  <a:lumMod val="75000"/>
                </a:schemeClr>
              </a:solidFill>
            </a:endParaRPr>
          </a:p>
        </p:txBody>
      </p:sp>
    </p:spTree>
    <p:extLst>
      <p:ext uri="{BB962C8B-B14F-4D97-AF65-F5344CB8AC3E}">
        <p14:creationId xmlns:p14="http://schemas.microsoft.com/office/powerpoint/2010/main" val="41389634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Expectation	</a:t>
            </a:r>
            <a:endParaRPr lang="en-US" dirty="0"/>
          </a:p>
        </p:txBody>
      </p:sp>
      <p:sp>
        <p:nvSpPr>
          <p:cNvPr id="3" name="Content Placeholder 2"/>
          <p:cNvSpPr>
            <a:spLocks noGrp="1"/>
          </p:cNvSpPr>
          <p:nvPr>
            <p:ph idx="1"/>
          </p:nvPr>
        </p:nvSpPr>
        <p:spPr/>
        <p:txBody>
          <a:bodyPr>
            <a:normAutofit/>
          </a:bodyPr>
          <a:lstStyle/>
          <a:p>
            <a:r>
              <a:rPr lang="en-US" sz="3200" dirty="0" smtClean="0"/>
              <a:t>When should this happen?</a:t>
            </a:r>
          </a:p>
          <a:p>
            <a:pPr marL="114300" indent="0">
              <a:buNone/>
            </a:pPr>
            <a:endParaRPr lang="en-US" sz="3200" dirty="0" smtClean="0"/>
          </a:p>
          <a:p>
            <a:r>
              <a:rPr lang="en-US" sz="3200" dirty="0" smtClean="0"/>
              <a:t>Who should be involved?</a:t>
            </a:r>
          </a:p>
          <a:p>
            <a:endParaRPr lang="en-US" sz="3200" dirty="0" smtClean="0"/>
          </a:p>
          <a:p>
            <a:r>
              <a:rPr lang="en-US" sz="3200" dirty="0" smtClean="0"/>
              <a:t>What does it really mean to “set expectations?”</a:t>
            </a:r>
            <a:endParaRPr lang="en-US" sz="3200" dirty="0"/>
          </a:p>
        </p:txBody>
      </p:sp>
    </p:spTree>
    <p:extLst>
      <p:ext uri="{BB962C8B-B14F-4D97-AF65-F5344CB8AC3E}">
        <p14:creationId xmlns:p14="http://schemas.microsoft.com/office/powerpoint/2010/main" val="42003891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Logistics</a:t>
            </a:r>
            <a:endParaRPr lang="en-US" dirty="0"/>
          </a:p>
        </p:txBody>
      </p:sp>
      <p:pic>
        <p:nvPicPr>
          <p:cNvPr id="409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45805" y="1600200"/>
            <a:ext cx="7442790" cy="48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739354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a:t>
            </a:r>
            <a:endParaRPr lang="en-US" dirty="0"/>
          </a:p>
        </p:txBody>
      </p:sp>
      <p:sp>
        <p:nvSpPr>
          <p:cNvPr id="3" name="Content Placeholder 2"/>
          <p:cNvSpPr>
            <a:spLocks noGrp="1"/>
          </p:cNvSpPr>
          <p:nvPr>
            <p:ph idx="1"/>
          </p:nvPr>
        </p:nvSpPr>
        <p:spPr/>
        <p:txBody>
          <a:bodyPr>
            <a:normAutofit/>
          </a:bodyPr>
          <a:lstStyle/>
          <a:p>
            <a:endParaRPr lang="en-US" sz="2800" dirty="0" smtClean="0"/>
          </a:p>
          <a:p>
            <a:r>
              <a:rPr lang="en-US" sz="2800" dirty="0" smtClean="0"/>
              <a:t>What is Instructional Coaching?</a:t>
            </a:r>
          </a:p>
          <a:p>
            <a:endParaRPr lang="en-US" sz="2800" dirty="0" smtClean="0"/>
          </a:p>
          <a:p>
            <a:r>
              <a:rPr lang="en-US" sz="2800" dirty="0" smtClean="0"/>
              <a:t>What is mentoring?</a:t>
            </a:r>
            <a:endParaRPr lang="en-US" sz="2800" dirty="0"/>
          </a:p>
        </p:txBody>
      </p:sp>
    </p:spTree>
    <p:extLst>
      <p:ext uri="{BB962C8B-B14F-4D97-AF65-F5344CB8AC3E}">
        <p14:creationId xmlns:p14="http://schemas.microsoft.com/office/powerpoint/2010/main" val="32375527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Logistics</a:t>
            </a:r>
            <a:endParaRPr lang="en-US" dirty="0"/>
          </a:p>
        </p:txBody>
      </p:sp>
      <p:sp>
        <p:nvSpPr>
          <p:cNvPr id="3" name="Content Placeholder 2"/>
          <p:cNvSpPr>
            <a:spLocks noGrp="1"/>
          </p:cNvSpPr>
          <p:nvPr>
            <p:ph idx="1"/>
          </p:nvPr>
        </p:nvSpPr>
        <p:spPr/>
        <p:txBody>
          <a:bodyPr>
            <a:normAutofit/>
          </a:bodyPr>
          <a:lstStyle/>
          <a:p>
            <a:r>
              <a:rPr lang="en-US" sz="3200" dirty="0" smtClean="0"/>
              <a:t>What logistical concerns do you have?</a:t>
            </a:r>
          </a:p>
          <a:p>
            <a:endParaRPr lang="en-US" sz="3200" dirty="0" smtClean="0"/>
          </a:p>
          <a:p>
            <a:r>
              <a:rPr lang="en-US" sz="3200" dirty="0" smtClean="0"/>
              <a:t>How will you meet these?</a:t>
            </a:r>
          </a:p>
          <a:p>
            <a:endParaRPr lang="en-US" sz="3200" dirty="0" smtClean="0"/>
          </a:p>
          <a:p>
            <a:r>
              <a:rPr lang="en-US" sz="3200" dirty="0" smtClean="0"/>
              <a:t>Turn and talk…</a:t>
            </a:r>
            <a:endParaRPr lang="en-US" sz="3200" dirty="0"/>
          </a:p>
        </p:txBody>
      </p:sp>
    </p:spTree>
    <p:extLst>
      <p:ext uri="{BB962C8B-B14F-4D97-AF65-F5344CB8AC3E}">
        <p14:creationId xmlns:p14="http://schemas.microsoft.com/office/powerpoint/2010/main" val="28536788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Ticket</a:t>
            </a:r>
            <a:endParaRPr lang="en-US" dirty="0"/>
          </a:p>
        </p:txBody>
      </p:sp>
      <p:sp>
        <p:nvSpPr>
          <p:cNvPr id="3" name="Content Placeholder 2"/>
          <p:cNvSpPr>
            <a:spLocks noGrp="1"/>
          </p:cNvSpPr>
          <p:nvPr>
            <p:ph idx="1"/>
          </p:nvPr>
        </p:nvSpPr>
        <p:spPr/>
        <p:txBody>
          <a:bodyPr>
            <a:normAutofit fontScale="92500" lnSpcReduction="10000"/>
          </a:bodyPr>
          <a:lstStyle/>
          <a:p>
            <a:pPr marL="114300" indent="0">
              <a:lnSpc>
                <a:spcPct val="150000"/>
              </a:lnSpc>
              <a:buNone/>
            </a:pPr>
            <a:r>
              <a:rPr lang="en-US" sz="3200" dirty="0" smtClean="0"/>
              <a:t>Develop a </a:t>
            </a:r>
            <a:r>
              <a:rPr lang="en-US" sz="3200" dirty="0" smtClean="0">
                <a:solidFill>
                  <a:schemeClr val="accent1">
                    <a:lumMod val="75000"/>
                  </a:schemeClr>
                </a:solidFill>
              </a:rPr>
              <a:t>workable</a:t>
            </a:r>
            <a:r>
              <a:rPr lang="en-US" sz="3200" dirty="0" smtClean="0"/>
              <a:t> plan for a successful first interaction or next interaction </a:t>
            </a:r>
            <a:r>
              <a:rPr lang="en-US" sz="3200" dirty="0" smtClean="0"/>
              <a:t>as a coach or mentor, as it applies to your role.</a:t>
            </a:r>
            <a:endParaRPr lang="en-US" sz="3200" dirty="0" smtClean="0"/>
          </a:p>
          <a:p>
            <a:pPr marL="114300" indent="0">
              <a:lnSpc>
                <a:spcPct val="150000"/>
              </a:lnSpc>
              <a:buNone/>
            </a:pPr>
            <a:endParaRPr lang="en-US" sz="1800" dirty="0" smtClean="0"/>
          </a:p>
          <a:p>
            <a:pPr marL="114300" indent="0">
              <a:lnSpc>
                <a:spcPct val="150000"/>
              </a:lnSpc>
              <a:buNone/>
            </a:pPr>
            <a:r>
              <a:rPr lang="en-US" sz="3200" dirty="0" smtClean="0">
                <a:solidFill>
                  <a:schemeClr val="accent3">
                    <a:lumMod val="75000"/>
                  </a:schemeClr>
                </a:solidFill>
              </a:rPr>
              <a:t>Use the Google Doc to document your plan.</a:t>
            </a:r>
          </a:p>
          <a:p>
            <a:pPr marL="114300" indent="0" algn="ctr">
              <a:lnSpc>
                <a:spcPct val="150000"/>
              </a:lnSpc>
              <a:buNone/>
            </a:pPr>
            <a:endParaRPr lang="en-US" sz="3200" b="1" dirty="0" smtClean="0">
              <a:solidFill>
                <a:schemeClr val="accent1">
                  <a:lumMod val="75000"/>
                </a:schemeClr>
              </a:solidFill>
            </a:endParaRPr>
          </a:p>
          <a:p>
            <a:pPr marL="114300" indent="0" algn="ctr">
              <a:lnSpc>
                <a:spcPct val="150000"/>
              </a:lnSpc>
              <a:buNone/>
            </a:pPr>
            <a:r>
              <a:rPr lang="en-US" sz="3200" b="1" dirty="0" smtClean="0">
                <a:solidFill>
                  <a:schemeClr val="accent1">
                    <a:lumMod val="75000"/>
                  </a:schemeClr>
                </a:solidFill>
              </a:rPr>
              <a:t>JUMP OFF THE LOG!</a:t>
            </a:r>
            <a:endParaRPr lang="en-US" sz="3200" b="1" dirty="0">
              <a:solidFill>
                <a:schemeClr val="accent1">
                  <a:lumMod val="75000"/>
                </a:schemeClr>
              </a:solidFill>
            </a:endParaRPr>
          </a:p>
        </p:txBody>
      </p:sp>
      <p:pic>
        <p:nvPicPr>
          <p:cNvPr id="3074" name="Picture 2" descr="C:\Users\ARIN\AppData\Local\Microsoft\Windows\Temporary Internet Files\Content.IE5\V0EYCA06\MC90001326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19800" y="609600"/>
            <a:ext cx="1602029" cy="655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76349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Please Do Now…</a:t>
            </a:r>
            <a:endParaRPr lang="en-US" dirty="0"/>
          </a:p>
        </p:txBody>
      </p:sp>
      <p:sp>
        <p:nvSpPr>
          <p:cNvPr id="3" name="Content Placeholder 2"/>
          <p:cNvSpPr>
            <a:spLocks noGrp="1"/>
          </p:cNvSpPr>
          <p:nvPr>
            <p:ph idx="1"/>
          </p:nvPr>
        </p:nvSpPr>
        <p:spPr/>
        <p:txBody>
          <a:bodyPr>
            <a:normAutofit/>
          </a:bodyPr>
          <a:lstStyle/>
          <a:p>
            <a:pPr marL="114300" indent="0">
              <a:buNone/>
            </a:pPr>
            <a:r>
              <a:rPr lang="en-US" sz="2800" i="1" dirty="0">
                <a:solidFill>
                  <a:srgbClr val="0070C0"/>
                </a:solidFill>
              </a:rPr>
              <a:t>Take 2 minutes to write 3 lines</a:t>
            </a:r>
            <a:r>
              <a:rPr lang="en-US" sz="2800" i="1" dirty="0" smtClean="0">
                <a:solidFill>
                  <a:srgbClr val="0070C0"/>
                </a:solidFill>
              </a:rPr>
              <a:t>:</a:t>
            </a:r>
          </a:p>
          <a:p>
            <a:pPr marL="114300" indent="0">
              <a:buNone/>
            </a:pPr>
            <a:endParaRPr lang="en-US" sz="2800" i="1" dirty="0">
              <a:solidFill>
                <a:srgbClr val="0070C0"/>
              </a:solidFill>
            </a:endParaRPr>
          </a:p>
          <a:p>
            <a:pPr marL="114300" indent="0">
              <a:buNone/>
            </a:pPr>
            <a:r>
              <a:rPr lang="en-US" sz="2800" dirty="0" smtClean="0"/>
              <a:t>What </a:t>
            </a:r>
            <a:r>
              <a:rPr lang="en-US" sz="2800" dirty="0"/>
              <a:t>is your experience with Instructional Coaching</a:t>
            </a:r>
            <a:r>
              <a:rPr lang="en-US" sz="2800" dirty="0" smtClean="0"/>
              <a:t>? </a:t>
            </a:r>
          </a:p>
          <a:p>
            <a:pPr marL="114300" indent="0">
              <a:buNone/>
            </a:pPr>
            <a:endParaRPr lang="en-US" sz="2800" dirty="0"/>
          </a:p>
          <a:p>
            <a:pPr marL="114300" indent="0">
              <a:buNone/>
            </a:pPr>
            <a:r>
              <a:rPr lang="en-US" sz="2800" dirty="0" smtClean="0"/>
              <a:t>How does coaching / mentoring fit into your role?</a:t>
            </a:r>
            <a:endParaRPr lang="en-US" sz="2800" dirty="0"/>
          </a:p>
        </p:txBody>
      </p:sp>
    </p:spTree>
    <p:extLst>
      <p:ext uri="{BB962C8B-B14F-4D97-AF65-F5344CB8AC3E}">
        <p14:creationId xmlns:p14="http://schemas.microsoft.com/office/powerpoint/2010/main" val="3290047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09600" y="609600"/>
            <a:ext cx="7315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987416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Coaching Basics</a:t>
            </a:r>
            <a:endParaRPr lang="en-US" dirty="0"/>
          </a:p>
        </p:txBody>
      </p:sp>
      <p:sp>
        <p:nvSpPr>
          <p:cNvPr id="3" name="Content Placeholder 2"/>
          <p:cNvSpPr>
            <a:spLocks noGrp="1"/>
          </p:cNvSpPr>
          <p:nvPr>
            <p:ph idx="1"/>
          </p:nvPr>
        </p:nvSpPr>
        <p:spPr/>
        <p:txBody>
          <a:bodyPr>
            <a:normAutofit/>
          </a:bodyPr>
          <a:lstStyle/>
          <a:p>
            <a:r>
              <a:rPr lang="en-US" sz="2800" dirty="0" smtClean="0"/>
              <a:t>Models</a:t>
            </a:r>
          </a:p>
          <a:p>
            <a:endParaRPr lang="en-US" sz="2800" dirty="0" smtClean="0"/>
          </a:p>
          <a:p>
            <a:r>
              <a:rPr lang="en-US" sz="2800" dirty="0" smtClean="0"/>
              <a:t>Frameworks</a:t>
            </a:r>
          </a:p>
          <a:p>
            <a:endParaRPr lang="en-US" sz="2800" dirty="0" smtClean="0"/>
          </a:p>
          <a:p>
            <a:r>
              <a:rPr lang="en-US" sz="2800" dirty="0" smtClean="0"/>
              <a:t>Resources</a:t>
            </a:r>
          </a:p>
          <a:p>
            <a:endParaRPr lang="en-US" sz="2800" dirty="0" smtClean="0"/>
          </a:p>
          <a:p>
            <a:r>
              <a:rPr lang="en-US" sz="2800" dirty="0" smtClean="0"/>
              <a:t>What coaching is / is not</a:t>
            </a:r>
            <a:endParaRPr lang="en-US" sz="2800" dirty="0"/>
          </a:p>
        </p:txBody>
      </p:sp>
    </p:spTree>
    <p:extLst>
      <p:ext uri="{BB962C8B-B14F-4D97-AF65-F5344CB8AC3E}">
        <p14:creationId xmlns:p14="http://schemas.microsoft.com/office/powerpoint/2010/main" val="550146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Coaching Matters</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362200" y="1600200"/>
            <a:ext cx="3276600" cy="4250083"/>
          </a:xfrm>
        </p:spPr>
      </p:pic>
    </p:spTree>
    <p:extLst>
      <p:ext uri="{BB962C8B-B14F-4D97-AF65-F5344CB8AC3E}">
        <p14:creationId xmlns:p14="http://schemas.microsoft.com/office/powerpoint/2010/main" val="30028661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sp>
        <p:nvSpPr>
          <p:cNvPr id="2" name="Title 1"/>
          <p:cNvSpPr>
            <a:spLocks noGrp="1"/>
          </p:cNvSpPr>
          <p:nvPr>
            <p:ph type="title"/>
          </p:nvPr>
        </p:nvSpPr>
        <p:spPr/>
        <p:txBody>
          <a:bodyPr/>
          <a:lstStyle/>
          <a:p>
            <a:pPr algn="ctr"/>
            <a:r>
              <a:rPr lang="en-US" dirty="0" smtClean="0"/>
              <a:t>4 Quadrants</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219200"/>
            <a:ext cx="7272338" cy="5125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09172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263" y="547688"/>
            <a:ext cx="7991475" cy="5762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137514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441</TotalTime>
  <Words>1075</Words>
  <Application>Microsoft Office PowerPoint</Application>
  <PresentationFormat>On-screen Show (4:3)</PresentationFormat>
  <Paragraphs>215</Paragraphs>
  <Slides>31</Slides>
  <Notes>21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Adjacency</vt:lpstr>
      <vt:lpstr>Instructional Coaching </vt:lpstr>
      <vt:lpstr>PowerPoint Presentation</vt:lpstr>
      <vt:lpstr>Overview </vt:lpstr>
      <vt:lpstr>Please Do Now…</vt:lpstr>
      <vt:lpstr>PowerPoint Presentation</vt:lpstr>
      <vt:lpstr>Coaching Basics</vt:lpstr>
      <vt:lpstr>Coaching Matters</vt:lpstr>
      <vt:lpstr>4 Quadrants</vt:lpstr>
      <vt:lpstr>PowerPoint Presentation</vt:lpstr>
      <vt:lpstr>One-on-One and Small Group Support</vt:lpstr>
      <vt:lpstr>PowerPoint Presentation</vt:lpstr>
      <vt:lpstr>Collecting, Analyzing, and Using Data</vt:lpstr>
      <vt:lpstr>PowerPoint Presentation</vt:lpstr>
      <vt:lpstr>Evidence-Based Literacy Strategies</vt:lpstr>
      <vt:lpstr>PowerPoint Presentation</vt:lpstr>
      <vt:lpstr>Reflective and Non-Evaluative Practices</vt:lpstr>
      <vt:lpstr>From the Field:</vt:lpstr>
      <vt:lpstr>BDA</vt:lpstr>
      <vt:lpstr>The BDA Coaching Cycle</vt:lpstr>
      <vt:lpstr>What does it look like…</vt:lpstr>
      <vt:lpstr>What coaching is…</vt:lpstr>
      <vt:lpstr>Non-examples</vt:lpstr>
      <vt:lpstr>10 good ways…</vt:lpstr>
      <vt:lpstr>Building Bridges </vt:lpstr>
      <vt:lpstr>Five frogs are sitting on a log. Four decide to jump off.  How many are left?</vt:lpstr>
      <vt:lpstr>Five, because deciding is different than doing.</vt:lpstr>
      <vt:lpstr>Planning  for  a  Successful First  (or  next)  Interaction</vt:lpstr>
      <vt:lpstr>Setting Expectation </vt:lpstr>
      <vt:lpstr>Logistics</vt:lpstr>
      <vt:lpstr>Logistics</vt:lpstr>
      <vt:lpstr>Exit Ticket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 slide</dc:title>
  <dc:creator>Jeremy V. Gabborin</dc:creator>
  <cp:lastModifiedBy>Jeremy V. Gabborin</cp:lastModifiedBy>
  <cp:revision>18</cp:revision>
  <dcterms:created xsi:type="dcterms:W3CDTF">2014-05-14T17:29:19Z</dcterms:created>
  <dcterms:modified xsi:type="dcterms:W3CDTF">2014-05-15T00:50:51Z</dcterms:modified>
</cp:coreProperties>
</file>